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66" roundtripDataSignature="AMtx7mgBlmxQ7SICUHvR+Us9hw3IZPL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customschemas.google.com/relationships/presentationmetadata" Target="meta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76bbd0110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76bbd0110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76bbd0110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76bbd0110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76bbd0110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76bbd0110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6bbd0110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76bbd0110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 name="Google Shape;6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0" name="Google Shape;290;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6bbd011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76bbd011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76bbd011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76bbd011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76bbd011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76bbd011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76bbd0110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76bbd011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76bbd0110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76bbd0110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76bbd0110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276bbd0110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76bbd0110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76bbd0110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76bbd0110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76bbd0110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76bbd0110e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76bbd0110e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6bbd0110e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6bbd0110e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76bbd0110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76bbd0110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76bbd0110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76bbd0110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4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4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5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5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4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4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4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4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5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5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5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5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5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5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5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5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5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4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gif"/><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scikit-image.org/docs/dev/api/skimage.util.html#skimage.util.pad" TargetMode="Externa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gif"/><Relationship Id="rId4" Type="http://schemas.openxmlformats.org/officeDocument/2006/relationships/image" Target="../media/image5.png"/><Relationship Id="rId5" Type="http://schemas.openxmlformats.org/officeDocument/2006/relationships/hyperlink" Target="https://commons.wikimedia.org/wiki/File:2D_Convolution_Animation.gi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gif"/><Relationship Id="rId4" Type="http://schemas.openxmlformats.org/officeDocument/2006/relationships/image" Target="../media/image14.png"/><Relationship Id="rId5" Type="http://schemas.openxmlformats.org/officeDocument/2006/relationships/hyperlink" Target="https://commons.wikimedia.org/wiki/File:2D_Convolution_Animation.gi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8.png"/><Relationship Id="rId7"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1.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9.jpg"/><Relationship Id="rId4" Type="http://schemas.openxmlformats.org/officeDocument/2006/relationships/image" Target="../media/image36.jpg"/><Relationship Id="rId5" Type="http://schemas.openxmlformats.org/officeDocument/2006/relationships/image" Target="../media/image3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jpg"/><Relationship Id="rId4" Type="http://schemas.openxmlformats.org/officeDocument/2006/relationships/image" Target="../media/image40.jpg"/><Relationship Id="rId5"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9.jpg"/><Relationship Id="rId4" Type="http://schemas.openxmlformats.org/officeDocument/2006/relationships/image" Target="../media/image44.jpg"/><Relationship Id="rId5" Type="http://schemas.openxmlformats.org/officeDocument/2006/relationships/image" Target="../media/image47.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9.jpg"/><Relationship Id="rId4" Type="http://schemas.openxmlformats.org/officeDocument/2006/relationships/image" Target="../media/image46.jpg"/><Relationship Id="rId5" Type="http://schemas.openxmlformats.org/officeDocument/2006/relationships/image" Target="../media/image4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hyperlink" Target="https://colab.research.google.com/drive/1JF3ww3l-bBzoC0iy9Ado7eQLcxC1hVFU?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a:t>CSE428: Image Processing</a:t>
            </a:r>
            <a:endParaRPr/>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rPr lang="en" sz="2400"/>
              <a:t>Lecture 5</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Neighborhood operations: Mechanism</a:t>
            </a:r>
            <a:endParaRPr/>
          </a:p>
        </p:txBody>
      </p:sp>
      <p:sp>
        <p:nvSpPr>
          <p:cNvPr id="117" name="Google Shape;11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Spatial filtering consists of</a:t>
            </a:r>
            <a:endParaRPr/>
          </a:p>
          <a:p>
            <a:pPr indent="-342900" lvl="0" marL="457200" rtl="0" algn="l">
              <a:lnSpc>
                <a:spcPct val="115000"/>
              </a:lnSpc>
              <a:spcBef>
                <a:spcPts val="1200"/>
              </a:spcBef>
              <a:spcAft>
                <a:spcPts val="0"/>
              </a:spcAft>
              <a:buSzPts val="1800"/>
              <a:buAutoNum type="arabicPeriod"/>
            </a:pPr>
            <a:r>
              <a:rPr lang="en"/>
              <a:t>A</a:t>
            </a:r>
            <a:r>
              <a:rPr b="1" lang="en"/>
              <a:t> neighborhood</a:t>
            </a:r>
            <a:r>
              <a:rPr lang="en"/>
              <a:t> (defined by the filter kernel, or mask)</a:t>
            </a:r>
            <a:endParaRPr/>
          </a:p>
          <a:p>
            <a:pPr indent="-342900" lvl="0" marL="457200" rtl="0" algn="l">
              <a:lnSpc>
                <a:spcPct val="115000"/>
              </a:lnSpc>
              <a:spcBef>
                <a:spcPts val="0"/>
              </a:spcBef>
              <a:spcAft>
                <a:spcPts val="0"/>
              </a:spcAft>
              <a:buSzPts val="1800"/>
              <a:buAutoNum type="arabicPeriod"/>
            </a:pPr>
            <a:r>
              <a:rPr lang="en"/>
              <a:t>A</a:t>
            </a:r>
            <a:r>
              <a:rPr b="1" lang="en"/>
              <a:t> predefined operation</a:t>
            </a:r>
            <a:r>
              <a:rPr lang="en"/>
              <a:t> (which is performed on the neighborhood)</a:t>
            </a:r>
            <a:endParaRPr/>
          </a:p>
          <a:p>
            <a:pPr indent="-317500" lvl="1" marL="914400" rtl="0" algn="l">
              <a:lnSpc>
                <a:spcPct val="115000"/>
              </a:lnSpc>
              <a:spcBef>
                <a:spcPts val="0"/>
              </a:spcBef>
              <a:spcAft>
                <a:spcPts val="0"/>
              </a:spcAft>
              <a:buSzPts val="1400"/>
              <a:buChar char="○"/>
            </a:pPr>
            <a:r>
              <a:rPr lang="en"/>
              <a:t>Linear operation</a:t>
            </a:r>
            <a:endParaRPr/>
          </a:p>
          <a:p>
            <a:pPr indent="-317500" lvl="1" marL="914400" rtl="0" algn="l">
              <a:lnSpc>
                <a:spcPct val="115000"/>
              </a:lnSpc>
              <a:spcBef>
                <a:spcPts val="0"/>
              </a:spcBef>
              <a:spcAft>
                <a:spcPts val="0"/>
              </a:spcAft>
              <a:buSzPts val="1400"/>
              <a:buChar char="○"/>
            </a:pPr>
            <a:r>
              <a:rPr lang="en"/>
              <a:t>Nonlinear operation</a:t>
            </a:r>
            <a:endParaRPr/>
          </a:p>
          <a:p>
            <a:pPr indent="0" lvl="0" marL="0" rtl="0" algn="l">
              <a:lnSpc>
                <a:spcPct val="115000"/>
              </a:lnSpc>
              <a:spcBef>
                <a:spcPts val="1200"/>
              </a:spcBef>
              <a:spcAft>
                <a:spcPts val="0"/>
              </a:spcAft>
              <a:buSzPts val="1800"/>
              <a:buNone/>
            </a:pPr>
            <a:r>
              <a:rPr lang="en"/>
              <a:t>Filtering creates a new pixel at the same position of the center of the neighborhood, and whose value is the result of the filtering operation</a:t>
            </a:r>
            <a:endParaRPr/>
          </a:p>
          <a:p>
            <a:pPr indent="0" lvl="0" marL="0" rtl="0" algn="l">
              <a:lnSpc>
                <a:spcPct val="115000"/>
              </a:lnSpc>
              <a:spcBef>
                <a:spcPts val="1200"/>
              </a:spcBef>
              <a:spcAft>
                <a:spcPts val="1200"/>
              </a:spcAft>
              <a:buSzPts val="1800"/>
              <a:buNone/>
            </a:pPr>
            <a:r>
              <a:rPr lang="en"/>
              <a:t>A processed (filtered) image is generated as the center of the filter visits each pixel in the input image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76bbd0110e_0_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Kernels (Also known as Filters/Masks)</a:t>
            </a:r>
            <a:endParaRPr/>
          </a:p>
        </p:txBody>
      </p:sp>
      <p:sp>
        <p:nvSpPr>
          <p:cNvPr id="123" name="Google Shape;123;g276bbd0110e_0_9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In image processing, a kernel (also known as a filter or convolution mask/matrix) is </a:t>
            </a:r>
            <a:r>
              <a:rPr b="1" lang="en"/>
              <a:t>a small matrix</a:t>
            </a:r>
            <a:r>
              <a:rPr lang="en"/>
              <a:t> used to apply effects like blurring, sharpening, edge detection, and more to an image. </a:t>
            </a:r>
            <a:endParaRPr/>
          </a:p>
          <a:p>
            <a:pPr indent="-342900" lvl="0" marL="457200" rtl="0" algn="just">
              <a:spcBef>
                <a:spcPts val="0"/>
              </a:spcBef>
              <a:spcAft>
                <a:spcPts val="0"/>
              </a:spcAft>
              <a:buSzPts val="1800"/>
              <a:buChar char="●"/>
            </a:pPr>
            <a:r>
              <a:rPr lang="en"/>
              <a:t>The kernel is applied to the image through a process called </a:t>
            </a:r>
            <a:r>
              <a:rPr b="1" lang="en"/>
              <a:t>convolution</a:t>
            </a:r>
            <a:r>
              <a:rPr lang="en"/>
              <a:t>, where the kernel is </a:t>
            </a:r>
            <a:r>
              <a:rPr b="1" lang="en"/>
              <a:t>systematically moved across the image, performing calculations to produce a modified image.</a:t>
            </a:r>
            <a:endParaRPr b="1"/>
          </a:p>
          <a:p>
            <a:pPr indent="-342900" lvl="0" marL="457200" rtl="0" algn="just">
              <a:spcBef>
                <a:spcPts val="0"/>
              </a:spcBef>
              <a:spcAft>
                <a:spcPts val="0"/>
              </a:spcAft>
              <a:buSzPts val="1800"/>
              <a:buChar char="●"/>
            </a:pPr>
            <a:r>
              <a:rPr lang="en"/>
              <a:t>The process of filtering is also known as convolving a mask with an image. As this process is same of convolution so filter masks are also known as convolution masks.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276bbd0110e_0_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Kernels (Also known as Filters/Masks)</a:t>
            </a:r>
            <a:endParaRPr/>
          </a:p>
        </p:txBody>
      </p:sp>
      <p:sp>
        <p:nvSpPr>
          <p:cNvPr id="129" name="Google Shape;129;g276bbd0110e_0_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The general process of filtering and applying masks consists of moving the filter/mask from point to point in an image. At each point (x,y) of the original image, the response of a filter is calculated by a pre defined relationship. All the filters values are pre defined.</a:t>
            </a:r>
            <a:endParaRPr/>
          </a:p>
          <a:p>
            <a:pPr indent="-342900" lvl="0" marL="457200" rtl="0" algn="just">
              <a:spcBef>
                <a:spcPts val="0"/>
              </a:spcBef>
              <a:spcAft>
                <a:spcPts val="0"/>
              </a:spcAft>
              <a:buSzPts val="1800"/>
              <a:buChar char="●"/>
            </a:pPr>
            <a:r>
              <a:rPr lang="en"/>
              <a:t>Here are some common types of filters:</a:t>
            </a:r>
            <a:endParaRPr/>
          </a:p>
          <a:p>
            <a:pPr indent="0" lvl="0" marL="457200" rtl="0" algn="just">
              <a:spcBef>
                <a:spcPts val="0"/>
              </a:spcBef>
              <a:spcAft>
                <a:spcPts val="0"/>
              </a:spcAft>
              <a:buNone/>
            </a:pPr>
            <a:r>
              <a:rPr lang="en"/>
              <a:t>1. Smoothing Filters (Low-pass filters)</a:t>
            </a:r>
            <a:endParaRPr/>
          </a:p>
          <a:p>
            <a:pPr indent="0" lvl="0" marL="457200" rtl="0" algn="just">
              <a:spcBef>
                <a:spcPts val="0"/>
              </a:spcBef>
              <a:spcAft>
                <a:spcPts val="0"/>
              </a:spcAft>
              <a:buNone/>
            </a:pPr>
            <a:r>
              <a:rPr lang="en"/>
              <a:t>2. Sharpening Filters (High-pass filters)</a:t>
            </a:r>
            <a:endParaRPr/>
          </a:p>
          <a:p>
            <a:pPr indent="0" lvl="0" marL="457200" rtl="0" algn="just">
              <a:spcBef>
                <a:spcPts val="0"/>
              </a:spcBef>
              <a:spcAft>
                <a:spcPts val="0"/>
              </a:spcAft>
              <a:buNone/>
            </a:pPr>
            <a:r>
              <a:rPr lang="en"/>
              <a:t>3. Edge Detection Filters</a:t>
            </a:r>
            <a:endParaRPr/>
          </a:p>
          <a:p>
            <a:pPr indent="0" lvl="0" marL="457200" rtl="0" algn="just">
              <a:spcBef>
                <a:spcPts val="0"/>
              </a:spcBef>
              <a:spcAft>
                <a:spcPts val="0"/>
              </a:spcAft>
              <a:buNone/>
            </a:pPr>
            <a:r>
              <a:rPr lang="en"/>
              <a:t>4. Non-Linear Filters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76bbd0110e_0_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Concepts of Kernels</a:t>
            </a:r>
            <a:endParaRPr/>
          </a:p>
        </p:txBody>
      </p:sp>
      <p:sp>
        <p:nvSpPr>
          <p:cNvPr id="135" name="Google Shape;135;g276bbd0110e_0_10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just">
              <a:spcBef>
                <a:spcPts val="0"/>
              </a:spcBef>
              <a:spcAft>
                <a:spcPts val="0"/>
              </a:spcAft>
              <a:buSzPts val="1800"/>
              <a:buChar char="●"/>
            </a:pPr>
            <a:r>
              <a:rPr lang="en"/>
              <a:t>Kernels are typically small matrices, such as 3x3, 5x5, or 7x7. The size of the kernel determines the area of the image that each calculation affects.</a:t>
            </a:r>
            <a:endParaRPr/>
          </a:p>
          <a:p>
            <a:pPr indent="-342900" lvl="0" marL="457200" rtl="0" algn="just">
              <a:spcBef>
                <a:spcPts val="0"/>
              </a:spcBef>
              <a:spcAft>
                <a:spcPts val="0"/>
              </a:spcAft>
              <a:buSzPts val="1800"/>
              <a:buChar char="●"/>
            </a:pPr>
            <a:r>
              <a:rPr lang="en"/>
              <a:t>The values within the kernel matrix determine the specific effect the kernel will have on the image. These values can be positive or negative and are used in weighted sums with the pixel values of the image.</a:t>
            </a:r>
            <a:endParaRPr/>
          </a:p>
          <a:p>
            <a:pPr indent="-342900" lvl="0" marL="457200" rtl="0" algn="just">
              <a:spcBef>
                <a:spcPts val="0"/>
              </a:spcBef>
              <a:spcAft>
                <a:spcPts val="0"/>
              </a:spcAft>
              <a:buSzPts val="1800"/>
              <a:buChar char="●"/>
            </a:pPr>
            <a:r>
              <a:rPr lang="en"/>
              <a:t>The kernel is placed on top of the image, covering a portion of it. Each element of the kernel is multiplied by the corresponding image pixel value. The results are summed to get the value of the new pixel in the output image. The kernel is then moved to the next position (typically one pixel to the right or down) and the process is repeated. This whole process is known as </a:t>
            </a:r>
            <a:r>
              <a:rPr b="1" lang="en"/>
              <a:t>Convolution</a:t>
            </a:r>
            <a:r>
              <a:rPr lang="en"/>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76bbd0110e_0_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Key Concepts of Kernels</a:t>
            </a:r>
            <a:endParaRPr/>
          </a:p>
        </p:txBody>
      </p:sp>
      <p:sp>
        <p:nvSpPr>
          <p:cNvPr id="141" name="Google Shape;141;g276bbd0110e_0_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The animation here demonstrates</a:t>
            </a:r>
            <a:endParaRPr/>
          </a:p>
          <a:p>
            <a:pPr indent="0" lvl="0" marL="457200" rtl="0" algn="just">
              <a:spcBef>
                <a:spcPts val="0"/>
              </a:spcBef>
              <a:spcAft>
                <a:spcPts val="0"/>
              </a:spcAft>
              <a:buNone/>
            </a:pPr>
            <a:r>
              <a:rPr lang="en"/>
              <a:t>t</a:t>
            </a:r>
            <a:r>
              <a:rPr lang="en"/>
              <a:t>he process of filtering. Here, edge</a:t>
            </a:r>
            <a:endParaRPr/>
          </a:p>
          <a:p>
            <a:pPr indent="0" lvl="0" marL="457200" rtl="0" algn="just">
              <a:spcBef>
                <a:spcPts val="0"/>
              </a:spcBef>
              <a:spcAft>
                <a:spcPts val="0"/>
              </a:spcAft>
              <a:buNone/>
            </a:pPr>
            <a:r>
              <a:rPr lang="en"/>
              <a:t>Padding was applied to preserve the</a:t>
            </a:r>
            <a:endParaRPr/>
          </a:p>
          <a:p>
            <a:pPr indent="0" lvl="0" marL="457200" rtl="0" algn="just">
              <a:spcBef>
                <a:spcPts val="0"/>
              </a:spcBef>
              <a:spcAft>
                <a:spcPts val="0"/>
              </a:spcAft>
              <a:buNone/>
            </a:pPr>
            <a:r>
              <a:rPr lang="en"/>
              <a:t>d</a:t>
            </a:r>
            <a:r>
              <a:rPr lang="en"/>
              <a:t>imensions of the input image.</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342900" lvl="0" marL="457200" rtl="0" algn="just">
              <a:spcBef>
                <a:spcPts val="0"/>
              </a:spcBef>
              <a:spcAft>
                <a:spcPts val="0"/>
              </a:spcAft>
              <a:buSzPts val="1800"/>
              <a:buChar char="●"/>
            </a:pPr>
            <a:r>
              <a:rPr lang="en"/>
              <a:t>Kernel, </a:t>
            </a:r>
            <a:endParaRPr/>
          </a:p>
        </p:txBody>
      </p:sp>
      <p:pic>
        <p:nvPicPr>
          <p:cNvPr id="142" name="Google Shape;142;g276bbd0110e_0_109"/>
          <p:cNvPicPr preferRelativeResize="0"/>
          <p:nvPr/>
        </p:nvPicPr>
        <p:blipFill rotWithShape="1">
          <a:blip r:embed="rId3">
            <a:alphaModFix/>
          </a:blip>
          <a:srcRect b="0" l="0" r="0" t="0"/>
          <a:stretch/>
        </p:blipFill>
        <p:spPr>
          <a:xfrm>
            <a:off x="4793075" y="1217600"/>
            <a:ext cx="3714750" cy="3286125"/>
          </a:xfrm>
          <a:prstGeom prst="rect">
            <a:avLst/>
          </a:prstGeom>
          <a:noFill/>
          <a:ln>
            <a:noFill/>
          </a:ln>
        </p:spPr>
      </p:pic>
      <p:pic>
        <p:nvPicPr>
          <p:cNvPr descr="&lt;math xmlns=&quot;http://www.w3.org/1998/Math/MathML&quot;&gt;&lt;mi&gt;w&lt;/mi&gt;&lt;mfenced&gt;&lt;mrow&gt;&lt;mi&gt;x&lt;/mi&gt;&lt;mo&gt;,&lt;/mo&gt;&lt;mo&gt;&amp;#xA0;&lt;/mo&gt;&lt;mi&gt;y&lt;/mi&gt;&lt;/mrow&gt;&lt;/mfenced&gt;&lt;mo&gt;&amp;#xA0;&lt;/mo&gt;&lt;mo&gt;=&lt;/mo&gt;&lt;mo&gt;&amp;#xA0;&lt;/mo&gt;&lt;mfenced open=&quot;[&quot; close=&quot;]&quot;&gt;&lt;mtable&gt;&lt;mtr&gt;&lt;mtd&gt;&lt;mn&gt;0&lt;/mn&gt;&lt;/mtd&gt;&lt;mtd&gt;&lt;mo&gt;-&lt;/mo&gt;&lt;mn&gt;1&lt;/mn&gt;&lt;/mtd&gt;&lt;mtd&gt;&lt;mn&gt;0&lt;/mn&gt;&lt;/mtd&gt;&lt;/mtr&gt;&lt;mtr&gt;&lt;mtd&gt;&lt;mo&gt;-&lt;/mo&gt;&lt;mn&gt;1&lt;/mn&gt;&lt;/mtd&gt;&lt;mtd&gt;&lt;mn&gt;5&lt;/mn&gt;&lt;/mtd&gt;&lt;mtd&gt;&lt;mo&gt;-&lt;/mo&gt;&lt;mn&gt;1&lt;/mn&gt;&lt;/mtd&gt;&lt;/mtr&gt;&lt;mtr&gt;&lt;mtd&gt;&lt;mn&gt;0&lt;/mn&gt;&lt;/mtd&gt;&lt;mtd&gt;&lt;mo&gt;-&lt;/mo&gt;&lt;mn&gt;1&lt;/mn&gt;&lt;/mtd&gt;&lt;mtd&gt;&lt;mn&gt;0&lt;/mn&gt;&lt;/mtd&gt;&lt;/mtr&gt;&lt;/mtable&gt;&lt;/mfenced&gt;&lt;/math&gt;" id="143" name="Google Shape;143;g276bbd0110e_0_109" title="w open parentheses x comma space y close parentheses space equals space open square brackets table row 0 cell negative 1 end cell 0 row cell negative 1 end cell 5 cell negative 1 end cell row 0 cell negative 1 end cell 0 end table close square brackets"/>
          <p:cNvPicPr preferRelativeResize="0"/>
          <p:nvPr/>
        </p:nvPicPr>
        <p:blipFill rotWithShape="1">
          <a:blip r:embed="rId4">
            <a:alphaModFix/>
          </a:blip>
          <a:srcRect b="0" l="0" r="0" t="0"/>
          <a:stretch/>
        </p:blipFill>
        <p:spPr>
          <a:xfrm>
            <a:off x="1652975" y="3131425"/>
            <a:ext cx="2613101" cy="977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Spatial Filtering</a:t>
            </a:r>
            <a:endParaRPr/>
          </a:p>
        </p:txBody>
      </p:sp>
      <p:pic>
        <p:nvPicPr>
          <p:cNvPr id="149" name="Google Shape;149;p11"/>
          <p:cNvPicPr preferRelativeResize="0"/>
          <p:nvPr/>
        </p:nvPicPr>
        <p:blipFill rotWithShape="1">
          <a:blip r:embed="rId3">
            <a:alphaModFix/>
          </a:blip>
          <a:srcRect b="0" l="0" r="0" t="0"/>
          <a:stretch/>
        </p:blipFill>
        <p:spPr>
          <a:xfrm>
            <a:off x="6121850" y="1700850"/>
            <a:ext cx="2710450" cy="2238251"/>
          </a:xfrm>
          <a:prstGeom prst="rect">
            <a:avLst/>
          </a:prstGeom>
          <a:noFill/>
          <a:ln>
            <a:noFill/>
          </a:ln>
        </p:spPr>
      </p:pic>
      <p:sp>
        <p:nvSpPr>
          <p:cNvPr id="150" name="Google Shape;150;p11"/>
          <p:cNvSpPr txBox="1"/>
          <p:nvPr>
            <p:ph idx="1" type="body"/>
          </p:nvPr>
        </p:nvSpPr>
        <p:spPr>
          <a:xfrm>
            <a:off x="311700" y="1152475"/>
            <a:ext cx="6423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Neighborhood processing is also called </a:t>
            </a:r>
            <a:r>
              <a:rPr b="1" i="1" lang="en"/>
              <a:t>spatial filtering</a:t>
            </a:r>
            <a:endParaRPr b="1" i="1"/>
          </a:p>
          <a:p>
            <a:pPr indent="-342900" lvl="0" marL="457200" rtl="0" algn="l">
              <a:lnSpc>
                <a:spcPct val="115000"/>
              </a:lnSpc>
              <a:spcBef>
                <a:spcPts val="1200"/>
              </a:spcBef>
              <a:spcAft>
                <a:spcPts val="0"/>
              </a:spcAft>
              <a:buSzPts val="1800"/>
              <a:buChar char="●"/>
            </a:pPr>
            <a:r>
              <a:rPr i="1" lang="en"/>
              <a:t>g</a:t>
            </a:r>
            <a:r>
              <a:rPr lang="en"/>
              <a:t>(x, y)</a:t>
            </a:r>
            <a:r>
              <a:rPr i="1" lang="en"/>
              <a:t> = T </a:t>
            </a:r>
            <a:r>
              <a:rPr lang="en"/>
              <a:t>[</a:t>
            </a:r>
            <a:r>
              <a:rPr i="1" lang="en"/>
              <a:t>f</a:t>
            </a:r>
            <a:r>
              <a:rPr lang="en"/>
              <a:t>(x, y)]</a:t>
            </a:r>
            <a:endParaRPr/>
          </a:p>
          <a:p>
            <a:pPr indent="-342900" lvl="0" marL="457200" rtl="0" algn="l">
              <a:lnSpc>
                <a:spcPct val="115000"/>
              </a:lnSpc>
              <a:spcBef>
                <a:spcPts val="0"/>
              </a:spcBef>
              <a:spcAft>
                <a:spcPts val="0"/>
              </a:spcAft>
              <a:buSzPts val="1800"/>
              <a:buChar char="●"/>
            </a:pPr>
            <a:r>
              <a:rPr lang="en"/>
              <a:t>Input image: </a:t>
            </a:r>
            <a:r>
              <a:rPr i="1" lang="en"/>
              <a:t>f</a:t>
            </a:r>
            <a:r>
              <a:rPr lang="en"/>
              <a:t>(x, y)</a:t>
            </a:r>
            <a:endParaRPr/>
          </a:p>
          <a:p>
            <a:pPr indent="-342900" lvl="0" marL="457200" rtl="0" algn="l">
              <a:lnSpc>
                <a:spcPct val="115000"/>
              </a:lnSpc>
              <a:spcBef>
                <a:spcPts val="0"/>
              </a:spcBef>
              <a:spcAft>
                <a:spcPts val="0"/>
              </a:spcAft>
              <a:buSzPts val="1800"/>
              <a:buChar char="●"/>
            </a:pPr>
            <a:r>
              <a:rPr lang="en"/>
              <a:t>Output image: </a:t>
            </a:r>
            <a:r>
              <a:rPr i="1" lang="en"/>
              <a:t>g</a:t>
            </a:r>
            <a:r>
              <a:rPr lang="en"/>
              <a:t>(x, y)</a:t>
            </a:r>
            <a:endParaRPr/>
          </a:p>
          <a:p>
            <a:pPr indent="-342900" lvl="0" marL="457200" rtl="0" algn="l">
              <a:lnSpc>
                <a:spcPct val="115000"/>
              </a:lnSpc>
              <a:spcBef>
                <a:spcPts val="0"/>
              </a:spcBef>
              <a:spcAft>
                <a:spcPts val="0"/>
              </a:spcAft>
              <a:buSzPts val="1800"/>
              <a:buChar char="●"/>
            </a:pPr>
            <a:r>
              <a:rPr i="1" lang="en"/>
              <a:t>T </a:t>
            </a:r>
            <a:r>
              <a:rPr lang="en"/>
              <a:t>[ . ] is an operator in f, defined over a neighborhood</a:t>
            </a:r>
            <a:endParaRPr/>
          </a:p>
          <a:p>
            <a:pPr indent="-317500" lvl="1" marL="914400" rtl="0" algn="l">
              <a:lnSpc>
                <a:spcPct val="115000"/>
              </a:lnSpc>
              <a:spcBef>
                <a:spcPts val="0"/>
              </a:spcBef>
              <a:spcAft>
                <a:spcPts val="0"/>
              </a:spcAft>
              <a:buSzPts val="1400"/>
              <a:buChar char="○"/>
            </a:pPr>
            <a:r>
              <a:rPr lang="en"/>
              <a:t>Linear operation -&gt; linear spatial filtering</a:t>
            </a:r>
            <a:endParaRPr/>
          </a:p>
          <a:p>
            <a:pPr indent="-317500" lvl="1" marL="914400" rtl="0" algn="l">
              <a:lnSpc>
                <a:spcPct val="115000"/>
              </a:lnSpc>
              <a:spcBef>
                <a:spcPts val="0"/>
              </a:spcBef>
              <a:spcAft>
                <a:spcPts val="0"/>
              </a:spcAft>
              <a:buSzPts val="1400"/>
              <a:buChar char="○"/>
            </a:pPr>
            <a:r>
              <a:rPr lang="en"/>
              <a:t>Nonlinear operation -&gt; nonlinear spatial filtering</a:t>
            </a:r>
            <a:endParaRPr/>
          </a:p>
          <a:p>
            <a:pPr indent="-342900" lvl="0" marL="457200" rtl="0" algn="l">
              <a:lnSpc>
                <a:spcPct val="115000"/>
              </a:lnSpc>
              <a:spcBef>
                <a:spcPts val="0"/>
              </a:spcBef>
              <a:spcAft>
                <a:spcPts val="0"/>
              </a:spcAft>
              <a:buSzPts val="1800"/>
              <a:buChar char="●"/>
            </a:pPr>
            <a:r>
              <a:rPr i="1" lang="en"/>
              <a:t>T </a:t>
            </a:r>
            <a:r>
              <a:rPr lang="en"/>
              <a:t>can be applied to a single image or multiple images</a:t>
            </a:r>
            <a:endParaRPr/>
          </a:p>
          <a:p>
            <a:pPr indent="0" lvl="0" marL="0" rtl="0" algn="l">
              <a:lnSpc>
                <a:spcPct val="115000"/>
              </a:lnSpc>
              <a:spcBef>
                <a:spcPts val="1200"/>
              </a:spcBef>
              <a:spcAft>
                <a:spcPts val="1200"/>
              </a:spcAft>
              <a:buSzPts val="1800"/>
              <a:buNone/>
            </a:pPr>
            <a:r>
              <a:rPr lang="en"/>
              <a:t>Example: a 3x3 neighborhood of (x, y)</a:t>
            </a:r>
            <a:endParaRPr/>
          </a:p>
        </p:txBody>
      </p:sp>
      <p:sp>
        <p:nvSpPr>
          <p:cNvPr id="151" name="Google Shape;151;p11"/>
          <p:cNvSpPr txBox="1"/>
          <p:nvPr/>
        </p:nvSpPr>
        <p:spPr>
          <a:xfrm>
            <a:off x="6471013" y="3939100"/>
            <a:ext cx="2012100" cy="637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Third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Linear Spatial Filtering</a:t>
            </a:r>
            <a:endParaRPr/>
          </a:p>
        </p:txBody>
      </p:sp>
      <p:pic>
        <p:nvPicPr>
          <p:cNvPr id="157" name="Google Shape;157;p12"/>
          <p:cNvPicPr preferRelativeResize="0"/>
          <p:nvPr/>
        </p:nvPicPr>
        <p:blipFill rotWithShape="1">
          <a:blip r:embed="rId3">
            <a:alphaModFix/>
          </a:blip>
          <a:srcRect b="0" l="0" r="0" t="0"/>
          <a:stretch/>
        </p:blipFill>
        <p:spPr>
          <a:xfrm>
            <a:off x="5626702" y="1152475"/>
            <a:ext cx="3205600" cy="3615974"/>
          </a:xfrm>
          <a:prstGeom prst="rect">
            <a:avLst/>
          </a:prstGeom>
          <a:noFill/>
          <a:ln>
            <a:noFill/>
          </a:ln>
        </p:spPr>
      </p:pic>
      <p:sp>
        <p:nvSpPr>
          <p:cNvPr id="158" name="Google Shape;158;p12"/>
          <p:cNvSpPr txBox="1"/>
          <p:nvPr>
            <p:ph idx="1" type="body"/>
          </p:nvPr>
        </p:nvSpPr>
        <p:spPr>
          <a:xfrm>
            <a:off x="311700" y="1152475"/>
            <a:ext cx="52332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t>Linear spatial filtering in a m x n neighborhood</a:t>
            </a:r>
            <a:endParaRPr/>
          </a:p>
          <a:p>
            <a:pPr indent="-342900" lvl="0" marL="457200" rtl="0" algn="l">
              <a:lnSpc>
                <a:spcPct val="115000"/>
              </a:lnSpc>
              <a:spcBef>
                <a:spcPts val="1200"/>
              </a:spcBef>
              <a:spcAft>
                <a:spcPts val="0"/>
              </a:spcAft>
              <a:buSzPts val="1800"/>
              <a:buChar char="●"/>
            </a:pPr>
            <a:r>
              <a:rPr lang="en"/>
              <a:t>Mask/filter/kernel size: m x n</a:t>
            </a:r>
            <a:endParaRPr/>
          </a:p>
          <a:p>
            <a:pPr indent="-317500" lvl="1" marL="914400" rtl="0" algn="l">
              <a:lnSpc>
                <a:spcPct val="115000"/>
              </a:lnSpc>
              <a:spcBef>
                <a:spcPts val="0"/>
              </a:spcBef>
              <a:spcAft>
                <a:spcPts val="0"/>
              </a:spcAft>
              <a:buSzPts val="1400"/>
              <a:buChar char="○"/>
            </a:pPr>
            <a:r>
              <a:rPr lang="en"/>
              <a:t>Assume m = 2a + 1, n = 2b + 1 (both odd numbers)</a:t>
            </a:r>
            <a:endParaRPr/>
          </a:p>
          <a:p>
            <a:pPr indent="-342900" lvl="0" marL="457200" rtl="0" algn="l">
              <a:lnSpc>
                <a:spcPct val="115000"/>
              </a:lnSpc>
              <a:spcBef>
                <a:spcPts val="0"/>
              </a:spcBef>
              <a:spcAft>
                <a:spcPts val="0"/>
              </a:spcAft>
              <a:buSzPts val="1800"/>
              <a:buChar char="●"/>
            </a:pPr>
            <a:r>
              <a:rPr lang="en"/>
              <a:t>Image size: M x N</a:t>
            </a:r>
            <a:endParaRPr/>
          </a:p>
          <a:p>
            <a:pPr indent="0" lvl="0" marL="0" rtl="0" algn="l">
              <a:lnSpc>
                <a:spcPct val="115000"/>
              </a:lnSpc>
              <a:spcBef>
                <a:spcPts val="1200"/>
              </a:spcBef>
              <a:spcAft>
                <a:spcPts val="0"/>
              </a:spcAft>
              <a:buSzPts val="1800"/>
              <a:buNone/>
            </a:pPr>
            <a:r>
              <a:t/>
            </a:r>
            <a:endParaRPr/>
          </a:p>
          <a:p>
            <a:pPr indent="0" lvl="0" marL="45720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1200"/>
              </a:spcAft>
              <a:buSzPts val="1800"/>
              <a:buNone/>
            </a:pPr>
            <a:r>
              <a:rPr lang="en"/>
              <a:t>Example: </a:t>
            </a:r>
            <a:r>
              <a:rPr i="1" lang="en"/>
              <a:t>g</a:t>
            </a:r>
            <a:r>
              <a:rPr lang="en"/>
              <a:t>(x, y) = </a:t>
            </a:r>
            <a:r>
              <a:rPr i="1" lang="en"/>
              <a:t>w</a:t>
            </a:r>
            <a:r>
              <a:rPr lang="en"/>
              <a:t>(-1, -1) </a:t>
            </a:r>
            <a:r>
              <a:rPr i="1" lang="en"/>
              <a:t>f</a:t>
            </a:r>
            <a:r>
              <a:rPr lang="en"/>
              <a:t>(x-1, y-1) +</a:t>
            </a:r>
            <a:r>
              <a:rPr i="1" lang="en"/>
              <a:t> </a:t>
            </a:r>
            <a:r>
              <a:rPr lang="en"/>
              <a:t>w(-1, 0) </a:t>
            </a:r>
            <a:r>
              <a:rPr i="1" lang="en"/>
              <a:t>f</a:t>
            </a:r>
            <a:r>
              <a:rPr lang="en"/>
              <a:t>(x -1, y) + … + </a:t>
            </a:r>
            <a:r>
              <a:rPr i="1" lang="en"/>
              <a:t>w</a:t>
            </a:r>
            <a:r>
              <a:rPr lang="en"/>
              <a:t>(0, 0) </a:t>
            </a:r>
            <a:r>
              <a:rPr i="1" lang="en"/>
              <a:t>f</a:t>
            </a:r>
            <a:r>
              <a:rPr lang="en"/>
              <a:t>(x, y) + ... + </a:t>
            </a:r>
            <a:r>
              <a:rPr i="1" lang="en"/>
              <a:t>w</a:t>
            </a:r>
            <a:r>
              <a:rPr lang="en"/>
              <a:t>(1, 1) </a:t>
            </a:r>
            <a:r>
              <a:rPr i="1" lang="en"/>
              <a:t>f</a:t>
            </a:r>
            <a:r>
              <a:rPr lang="en"/>
              <a:t>(x+1, y+1)</a:t>
            </a:r>
            <a:endParaRPr/>
          </a:p>
        </p:txBody>
      </p:sp>
      <p:pic>
        <p:nvPicPr>
          <p:cNvPr descr="&lt;math xmlns=&quot;http://www.w3.org/1998/Math/MathML&quot;&gt;&lt;mi&gt;g&lt;/mi&gt;&lt;mfenced&gt;&lt;mrow&gt;&lt;mi&gt;x&lt;/mi&gt;&lt;mo&gt;,&lt;/mo&gt;&lt;mi&gt;y&lt;/mi&gt;&lt;/mrow&gt;&lt;/mfenced&gt;&lt;mo&gt;=&lt;/mo&gt;&lt;munderover&gt;&lt;mo&gt;&amp;#x2211;&lt;/mo&gt;&lt;mrow&gt;&lt;mi&gt;s&lt;/mi&gt;&lt;mo&gt;=&lt;/mo&gt;&lt;mo&gt;-&lt;/mo&gt;&lt;mi&gt;a&lt;/mi&gt;&lt;/mrow&gt;&lt;mi&gt;a&lt;/mi&gt;&lt;/munderover&gt;&lt;munderover&gt;&lt;mo&gt;&amp;#x2211;&lt;/mo&gt;&lt;mrow&gt;&lt;mi&gt;t&lt;/mi&gt;&lt;mo&gt;=&lt;/mo&gt;&lt;mo&gt;-&lt;/mo&gt;&lt;mi&gt;b&lt;/mi&gt;&lt;/mrow&gt;&lt;mi&gt;b&lt;/mi&gt;&lt;/munderover&gt;&lt;mi&gt;w&lt;/mi&gt;&lt;mfenced&gt;&lt;mrow&gt;&lt;mi&gt;s&lt;/mi&gt;&lt;mo&gt;,&lt;/mo&gt;&lt;mi&gt;t&lt;/mi&gt;&lt;/mrow&gt;&lt;/mfenced&gt;&lt;mi&gt;f&lt;/mi&gt;&lt;mfenced&gt;&lt;mrow&gt;&lt;mi&gt;x&lt;/mi&gt;&lt;mo&gt;+&lt;/mo&gt;&lt;mi&gt;s&lt;/mi&gt;&lt;mo&gt;,&lt;/mo&gt;&lt;mo&gt;&amp;#xA0;&lt;/mo&gt;&lt;mi&gt;y&lt;/mi&gt;&lt;mo&gt;+&lt;/mo&gt;&lt;mi&gt;t&lt;/mi&gt;&lt;/mrow&gt;&lt;/mfenced&gt;&lt;/math&gt;" id="159" name="Google Shape;159;p12" title="g open parentheses x comma y close parentheses equals sum from s equals negative a to a of sum from t equals negative b to b of w open parentheses s comma t close parentheses f open parentheses x plus s comma space y plus t close parentheses"/>
          <p:cNvPicPr preferRelativeResize="0"/>
          <p:nvPr/>
        </p:nvPicPr>
        <p:blipFill rotWithShape="1">
          <a:blip r:embed="rId4">
            <a:alphaModFix/>
          </a:blip>
          <a:srcRect b="0" l="0" r="0" t="0"/>
          <a:stretch/>
        </p:blipFill>
        <p:spPr>
          <a:xfrm>
            <a:off x="838800" y="2582263"/>
            <a:ext cx="4706100" cy="756405"/>
          </a:xfrm>
          <a:prstGeom prst="rect">
            <a:avLst/>
          </a:prstGeom>
          <a:noFill/>
          <a:ln>
            <a:noFill/>
          </a:ln>
        </p:spPr>
      </p:pic>
      <p:sp>
        <p:nvSpPr>
          <p:cNvPr id="160" name="Google Shape;160;p12"/>
          <p:cNvSpPr txBox="1"/>
          <p:nvPr/>
        </p:nvSpPr>
        <p:spPr>
          <a:xfrm>
            <a:off x="3731163" y="4506000"/>
            <a:ext cx="2012100" cy="637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Third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3"/>
          <p:cNvPicPr preferRelativeResize="0"/>
          <p:nvPr/>
        </p:nvPicPr>
        <p:blipFill rotWithShape="1">
          <a:blip r:embed="rId3">
            <a:alphaModFix/>
          </a:blip>
          <a:srcRect b="0" l="0" r="0" t="0"/>
          <a:stretch/>
        </p:blipFill>
        <p:spPr>
          <a:xfrm>
            <a:off x="6848574" y="1445062"/>
            <a:ext cx="1931450" cy="2253375"/>
          </a:xfrm>
          <a:prstGeom prst="rect">
            <a:avLst/>
          </a:prstGeom>
          <a:noFill/>
          <a:ln>
            <a:noFill/>
          </a:ln>
        </p:spPr>
      </p:pic>
      <p:sp>
        <p:nvSpPr>
          <p:cNvPr id="166" name="Google Shape;166;p13"/>
          <p:cNvSpPr txBox="1"/>
          <p:nvPr>
            <p:ph type="title"/>
          </p:nvPr>
        </p:nvSpPr>
        <p:spPr>
          <a:xfrm>
            <a:off x="311700" y="2150850"/>
            <a:ext cx="7386900" cy="841800"/>
          </a:xfrm>
          <a:prstGeom prst="rect">
            <a:avLst/>
          </a:prstGeom>
          <a:noFill/>
          <a:ln>
            <a:noFill/>
          </a:ln>
        </p:spPr>
        <p:txBody>
          <a:bodyPr anchorCtr="0" anchor="ctr"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But.. what about the border pixels?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Solution 1: Don’t visit the border pixels!</a:t>
            </a:r>
            <a:endParaRPr/>
          </a:p>
          <a:p>
            <a:pPr indent="0" lvl="0" marL="0" rtl="0" algn="ctr">
              <a:lnSpc>
                <a:spcPct val="100000"/>
              </a:lnSpc>
              <a:spcBef>
                <a:spcPts val="0"/>
              </a:spcBef>
              <a:spcAft>
                <a:spcPts val="0"/>
              </a:spcAft>
              <a:buSzPct val="111111"/>
              <a:buNone/>
            </a:pPr>
            <a:r>
              <a:rPr lang="en"/>
              <a:t>Result: Image is </a:t>
            </a:r>
            <a:r>
              <a:rPr b="1" i="1" lang="en"/>
              <a:t>shrinked</a:t>
            </a:r>
            <a:endParaRPr b="1" i="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Solution 2: *Padding*</a:t>
            </a:r>
            <a:endParaRPr/>
          </a:p>
          <a:p>
            <a:pPr indent="0" lvl="0" marL="0" rtl="0" algn="ctr">
              <a:lnSpc>
                <a:spcPct val="100000"/>
              </a:lnSpc>
              <a:spcBef>
                <a:spcPts val="0"/>
              </a:spcBef>
              <a:spcAft>
                <a:spcPts val="0"/>
              </a:spcAft>
              <a:buSzPct val="111111"/>
              <a:buNone/>
            </a:pPr>
            <a:r>
              <a:rPr lang="en"/>
              <a:t>Result: Image shape </a:t>
            </a:r>
            <a:r>
              <a:rPr i="1" lang="en"/>
              <a:t>stays the </a:t>
            </a:r>
            <a:r>
              <a:rPr b="1" i="1" lang="en"/>
              <a:t>same</a:t>
            </a:r>
            <a:endParaRPr b="1" i="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 Neighbourhood processing: Part 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Image Padding</a:t>
            </a:r>
            <a:endParaRPr/>
          </a:p>
        </p:txBody>
      </p:sp>
      <p:sp>
        <p:nvSpPr>
          <p:cNvPr id="182" name="Google Shape;182;p16"/>
          <p:cNvSpPr txBox="1"/>
          <p:nvPr>
            <p:ph idx="1" type="body"/>
          </p:nvPr>
        </p:nvSpPr>
        <p:spPr>
          <a:xfrm>
            <a:off x="311700" y="1152475"/>
            <a:ext cx="6735300" cy="31647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AutoNum type="arabicPeriod"/>
            </a:pPr>
            <a:r>
              <a:rPr b="1" lang="en"/>
              <a:t>Zero </a:t>
            </a:r>
            <a:r>
              <a:rPr lang="en"/>
              <a:t>padding: extend the borders of the original image with zeros</a:t>
            </a:r>
            <a:endParaRPr/>
          </a:p>
          <a:p>
            <a:pPr indent="-342900" lvl="0" marL="457200" rtl="0" algn="l">
              <a:lnSpc>
                <a:spcPct val="115000"/>
              </a:lnSpc>
              <a:spcBef>
                <a:spcPts val="0"/>
              </a:spcBef>
              <a:spcAft>
                <a:spcPts val="0"/>
              </a:spcAft>
              <a:buSzPts val="1800"/>
              <a:buAutoNum type="arabicPeriod"/>
            </a:pPr>
            <a:r>
              <a:rPr b="1" lang="en"/>
              <a:t>Constant </a:t>
            </a:r>
            <a:r>
              <a:rPr lang="en"/>
              <a:t>padding: extend the borders of the original image with a constant pixel value </a:t>
            </a:r>
            <a:endParaRPr/>
          </a:p>
          <a:p>
            <a:pPr indent="-342900" lvl="0" marL="457200" rtl="0" algn="l">
              <a:lnSpc>
                <a:spcPct val="115000"/>
              </a:lnSpc>
              <a:spcBef>
                <a:spcPts val="0"/>
              </a:spcBef>
              <a:spcAft>
                <a:spcPts val="0"/>
              </a:spcAft>
              <a:buSzPts val="1800"/>
              <a:buAutoNum type="arabicPeriod"/>
            </a:pPr>
            <a:r>
              <a:rPr b="1" lang="en"/>
              <a:t>Mirror </a:t>
            </a:r>
            <a:r>
              <a:rPr lang="en"/>
              <a:t>padding: extend the borders of the original image by reflecting the edge pixels</a:t>
            </a:r>
            <a:endParaRPr/>
          </a:p>
          <a:p>
            <a:pPr indent="-342900" lvl="0" marL="457200" rtl="0" algn="l">
              <a:lnSpc>
                <a:spcPct val="115000"/>
              </a:lnSpc>
              <a:spcBef>
                <a:spcPts val="0"/>
              </a:spcBef>
              <a:spcAft>
                <a:spcPts val="0"/>
              </a:spcAft>
              <a:buSzPts val="1800"/>
              <a:buAutoNum type="arabicPeriod"/>
            </a:pPr>
            <a:r>
              <a:rPr b="1" lang="en"/>
              <a:t>Clamp/Edge/Nearest</a:t>
            </a:r>
            <a:r>
              <a:rPr lang="en"/>
              <a:t> padding: extend the borders of the original image by repeating edge pixels</a:t>
            </a:r>
            <a:endParaRPr/>
          </a:p>
          <a:p>
            <a:pPr indent="0" lvl="0" marL="0" rtl="0" algn="l">
              <a:lnSpc>
                <a:spcPct val="115000"/>
              </a:lnSpc>
              <a:spcBef>
                <a:spcPts val="1200"/>
              </a:spcBef>
              <a:spcAft>
                <a:spcPts val="1200"/>
              </a:spcAft>
              <a:buSzPts val="1800"/>
              <a:buNone/>
            </a:pPr>
            <a:r>
              <a:rPr lang="en"/>
              <a:t>More ways: </a:t>
            </a:r>
            <a:r>
              <a:rPr lang="en" sz="1300" u="sng">
                <a:solidFill>
                  <a:schemeClr val="hlink"/>
                </a:solidFill>
                <a:hlinkClick r:id="rId3"/>
              </a:rPr>
              <a:t>https://scikit-image.org/docs/dev/api/skimage.util.html#skimage.util.pad</a:t>
            </a:r>
            <a:r>
              <a:rPr lang="en" sz="1300"/>
              <a:t> </a:t>
            </a:r>
            <a:endParaRPr sz="1300"/>
          </a:p>
        </p:txBody>
      </p:sp>
      <p:pic>
        <p:nvPicPr>
          <p:cNvPr id="183" name="Google Shape;183;p16"/>
          <p:cNvPicPr preferRelativeResize="0"/>
          <p:nvPr/>
        </p:nvPicPr>
        <p:blipFill rotWithShape="1">
          <a:blip r:embed="rId4">
            <a:alphaModFix/>
          </a:blip>
          <a:srcRect b="0" l="0" r="0" t="0"/>
          <a:stretch/>
        </p:blipFill>
        <p:spPr>
          <a:xfrm>
            <a:off x="7259475" y="840725"/>
            <a:ext cx="1501975" cy="34620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Image Padding</a:t>
            </a:r>
            <a:endParaRPr/>
          </a:p>
        </p:txBody>
      </p:sp>
      <p:sp>
        <p:nvSpPr>
          <p:cNvPr id="189" name="Google Shape;189;p17"/>
          <p:cNvSpPr txBox="1"/>
          <p:nvPr>
            <p:ph idx="1" type="body"/>
          </p:nvPr>
        </p:nvSpPr>
        <p:spPr>
          <a:xfrm>
            <a:off x="311700" y="1152475"/>
            <a:ext cx="34920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 1448x1448x3 image padded with 200 pixels on each side:</a:t>
            </a:r>
            <a:endParaRPr/>
          </a:p>
          <a:p>
            <a:pPr indent="-342900" lvl="0" marL="457200" rtl="0" algn="l">
              <a:lnSpc>
                <a:spcPct val="115000"/>
              </a:lnSpc>
              <a:spcBef>
                <a:spcPts val="1200"/>
              </a:spcBef>
              <a:spcAft>
                <a:spcPts val="0"/>
              </a:spcAft>
              <a:buSzPts val="1800"/>
              <a:buAutoNum type="arabicPeriod"/>
            </a:pPr>
            <a:r>
              <a:rPr lang="en"/>
              <a:t>Original image</a:t>
            </a:r>
            <a:endParaRPr/>
          </a:p>
          <a:p>
            <a:pPr indent="-342900" lvl="0" marL="457200" rtl="0" algn="l">
              <a:lnSpc>
                <a:spcPct val="115000"/>
              </a:lnSpc>
              <a:spcBef>
                <a:spcPts val="0"/>
              </a:spcBef>
              <a:spcAft>
                <a:spcPts val="0"/>
              </a:spcAft>
              <a:buSzPts val="1800"/>
              <a:buAutoNum type="arabicPeriod"/>
            </a:pPr>
            <a:r>
              <a:rPr lang="en"/>
              <a:t>Zero padding</a:t>
            </a:r>
            <a:endParaRPr/>
          </a:p>
          <a:p>
            <a:pPr indent="-342900" lvl="0" marL="457200" rtl="0" algn="l">
              <a:lnSpc>
                <a:spcPct val="115000"/>
              </a:lnSpc>
              <a:spcBef>
                <a:spcPts val="0"/>
              </a:spcBef>
              <a:spcAft>
                <a:spcPts val="0"/>
              </a:spcAft>
              <a:buSzPts val="1800"/>
              <a:buAutoNum type="arabicPeriod"/>
            </a:pPr>
            <a:r>
              <a:rPr lang="en"/>
              <a:t>Constant padding</a:t>
            </a:r>
            <a:endParaRPr/>
          </a:p>
          <a:p>
            <a:pPr indent="-342900" lvl="0" marL="457200" rtl="0" algn="l">
              <a:lnSpc>
                <a:spcPct val="115000"/>
              </a:lnSpc>
              <a:spcBef>
                <a:spcPts val="0"/>
              </a:spcBef>
              <a:spcAft>
                <a:spcPts val="0"/>
              </a:spcAft>
              <a:buSzPts val="1800"/>
              <a:buAutoNum type="arabicPeriod"/>
            </a:pPr>
            <a:r>
              <a:rPr lang="en"/>
              <a:t>Mirror padding</a:t>
            </a:r>
            <a:endParaRPr/>
          </a:p>
          <a:p>
            <a:pPr indent="-342900" lvl="0" marL="457200" rtl="0" algn="l">
              <a:lnSpc>
                <a:spcPct val="115000"/>
              </a:lnSpc>
              <a:spcBef>
                <a:spcPts val="0"/>
              </a:spcBef>
              <a:spcAft>
                <a:spcPts val="0"/>
              </a:spcAft>
              <a:buSzPts val="1800"/>
              <a:buAutoNum type="arabicPeriod"/>
            </a:pPr>
            <a:r>
              <a:rPr lang="en"/>
              <a:t>Edge padding</a:t>
            </a:r>
            <a:endParaRPr/>
          </a:p>
          <a:p>
            <a:pPr indent="-342900" lvl="0" marL="457200" rtl="0" algn="l">
              <a:lnSpc>
                <a:spcPct val="115000"/>
              </a:lnSpc>
              <a:spcBef>
                <a:spcPts val="0"/>
              </a:spcBef>
              <a:spcAft>
                <a:spcPts val="0"/>
              </a:spcAft>
              <a:buSzPts val="1800"/>
              <a:buAutoNum type="arabicPeriod"/>
            </a:pPr>
            <a:r>
              <a:rPr lang="en"/>
              <a:t>Linear(ramp) padding</a:t>
            </a:r>
            <a:endParaRPr/>
          </a:p>
        </p:txBody>
      </p:sp>
      <p:pic>
        <p:nvPicPr>
          <p:cNvPr id="190" name="Google Shape;190;p17"/>
          <p:cNvPicPr preferRelativeResize="0"/>
          <p:nvPr/>
        </p:nvPicPr>
        <p:blipFill rotWithShape="1">
          <a:blip r:embed="rId3">
            <a:alphaModFix/>
          </a:blip>
          <a:srcRect b="0" l="0" r="0" t="0"/>
          <a:stretch/>
        </p:blipFill>
        <p:spPr>
          <a:xfrm>
            <a:off x="3803850" y="1152475"/>
            <a:ext cx="5028450" cy="341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Linear Spatial Filtering: Demo</a:t>
            </a:r>
            <a:endParaRPr/>
          </a:p>
        </p:txBody>
      </p:sp>
      <p:sp>
        <p:nvSpPr>
          <p:cNvPr id="196" name="Google Shape;196;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Kernel shape: 3x3</a:t>
            </a:r>
            <a:endParaRPr/>
          </a:p>
          <a:p>
            <a:pPr indent="-342900" lvl="0" marL="457200" rtl="0" algn="l">
              <a:lnSpc>
                <a:spcPct val="115000"/>
              </a:lnSpc>
              <a:spcBef>
                <a:spcPts val="0"/>
              </a:spcBef>
              <a:spcAft>
                <a:spcPts val="0"/>
              </a:spcAft>
              <a:buSzPts val="1800"/>
              <a:buChar char="●"/>
            </a:pPr>
            <a:r>
              <a:rPr lang="en"/>
              <a:t>Input image shape: 6x6</a:t>
            </a:r>
            <a:endParaRPr/>
          </a:p>
          <a:p>
            <a:pPr indent="-342900" lvl="0" marL="457200" rtl="0" algn="l">
              <a:lnSpc>
                <a:spcPct val="115000"/>
              </a:lnSpc>
              <a:spcBef>
                <a:spcPts val="0"/>
              </a:spcBef>
              <a:spcAft>
                <a:spcPts val="0"/>
              </a:spcAft>
              <a:buSzPts val="1800"/>
              <a:buChar char="●"/>
            </a:pPr>
            <a:r>
              <a:rPr lang="en"/>
              <a:t>Output image shape: 6x6</a:t>
            </a:r>
            <a:endParaRPr/>
          </a:p>
          <a:p>
            <a:pPr indent="-342900" lvl="0" marL="457200" rtl="0" algn="l">
              <a:lnSpc>
                <a:spcPct val="115000"/>
              </a:lnSpc>
              <a:spcBef>
                <a:spcPts val="0"/>
              </a:spcBef>
              <a:spcAft>
                <a:spcPts val="0"/>
              </a:spcAft>
              <a:buSzPts val="1800"/>
              <a:buChar char="●"/>
            </a:pPr>
            <a:r>
              <a:rPr lang="en"/>
              <a:t>Padding: Nearest</a:t>
            </a:r>
            <a:endParaRPr/>
          </a:p>
          <a:p>
            <a:pPr indent="-342900" lvl="0" marL="457200" rtl="0" algn="l">
              <a:lnSpc>
                <a:spcPct val="115000"/>
              </a:lnSpc>
              <a:spcBef>
                <a:spcPts val="0"/>
              </a:spcBef>
              <a:spcAft>
                <a:spcPts val="0"/>
              </a:spcAft>
              <a:buSzPts val="1800"/>
              <a:buChar char="●"/>
            </a:pPr>
            <a:r>
              <a:rPr lang="en"/>
              <a:t>Step (stride): 1</a:t>
            </a:r>
            <a:endParaRPr/>
          </a:p>
          <a:p>
            <a:pPr indent="0" lvl="0" marL="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en"/>
              <a:t>Kernel,</a:t>
            </a:r>
            <a:endParaRPr/>
          </a:p>
        </p:txBody>
      </p:sp>
      <p:pic>
        <p:nvPicPr>
          <p:cNvPr id="197" name="Google Shape;197;p18"/>
          <p:cNvPicPr preferRelativeResize="0"/>
          <p:nvPr/>
        </p:nvPicPr>
        <p:blipFill rotWithShape="1">
          <a:blip r:embed="rId3">
            <a:alphaModFix/>
          </a:blip>
          <a:srcRect b="0" l="0" r="0" t="0"/>
          <a:stretch/>
        </p:blipFill>
        <p:spPr>
          <a:xfrm>
            <a:off x="4793075" y="1217600"/>
            <a:ext cx="3714750" cy="3286125"/>
          </a:xfrm>
          <a:prstGeom prst="rect">
            <a:avLst/>
          </a:prstGeom>
          <a:noFill/>
          <a:ln>
            <a:noFill/>
          </a:ln>
        </p:spPr>
      </p:pic>
      <p:pic>
        <p:nvPicPr>
          <p:cNvPr descr="&lt;math xmlns=&quot;http://www.w3.org/1998/Math/MathML&quot;&gt;&lt;mi&gt;w&lt;/mi&gt;&lt;mfenced&gt;&lt;mrow&gt;&lt;mi&gt;x&lt;/mi&gt;&lt;mo&gt;,&lt;/mo&gt;&lt;mo&gt;&amp;#xA0;&lt;/mo&gt;&lt;mi&gt;y&lt;/mi&gt;&lt;/mrow&gt;&lt;/mfenced&gt;&lt;mo&gt;&amp;#xA0;&lt;/mo&gt;&lt;mo&gt;=&lt;/mo&gt;&lt;mo&gt;&amp;#xA0;&lt;/mo&gt;&lt;mfenced open=&quot;[&quot; close=&quot;]&quot;&gt;&lt;mtable&gt;&lt;mtr&gt;&lt;mtd&gt;&lt;mn&gt;0&lt;/mn&gt;&lt;/mtd&gt;&lt;mtd&gt;&lt;mo&gt;-&lt;/mo&gt;&lt;mn&gt;1&lt;/mn&gt;&lt;/mtd&gt;&lt;mtd&gt;&lt;mn&gt;0&lt;/mn&gt;&lt;/mtd&gt;&lt;/mtr&gt;&lt;mtr&gt;&lt;mtd&gt;&lt;mo&gt;-&lt;/mo&gt;&lt;mn&gt;1&lt;/mn&gt;&lt;/mtd&gt;&lt;mtd&gt;&lt;mn&gt;5&lt;/mn&gt;&lt;/mtd&gt;&lt;mtd&gt;&lt;mo&gt;-&lt;/mo&gt;&lt;mn&gt;1&lt;/mn&gt;&lt;/mtd&gt;&lt;/mtr&gt;&lt;mtr&gt;&lt;mtd&gt;&lt;mn&gt;0&lt;/mn&gt;&lt;/mtd&gt;&lt;mtd&gt;&lt;mo&gt;-&lt;/mo&gt;&lt;mn&gt;1&lt;/mn&gt;&lt;/mtd&gt;&lt;mtd&gt;&lt;mn&gt;0&lt;/mn&gt;&lt;/mtd&gt;&lt;/mtr&gt;&lt;/mtable&gt;&lt;/mfenced&gt;&lt;/math&gt;" id="198" name="Google Shape;198;p18" title="w open parentheses x comma space y close parentheses space equals space open square brackets table row 0 cell negative 1 end cell 0 row cell negative 1 end cell 5 cell negative 1 end cell row 0 cell negative 1 end cell 0 end table close square brackets"/>
          <p:cNvPicPr preferRelativeResize="0"/>
          <p:nvPr/>
        </p:nvPicPr>
        <p:blipFill rotWithShape="1">
          <a:blip r:embed="rId4">
            <a:alphaModFix/>
          </a:blip>
          <a:srcRect b="0" l="0" r="0" t="0"/>
          <a:stretch/>
        </p:blipFill>
        <p:spPr>
          <a:xfrm>
            <a:off x="1652975" y="3131425"/>
            <a:ext cx="2613101" cy="977700"/>
          </a:xfrm>
          <a:prstGeom prst="rect">
            <a:avLst/>
          </a:prstGeom>
          <a:noFill/>
          <a:ln>
            <a:noFill/>
          </a:ln>
        </p:spPr>
      </p:pic>
      <p:sp>
        <p:nvSpPr>
          <p:cNvPr id="199" name="Google Shape;199;p18"/>
          <p:cNvSpPr txBox="1"/>
          <p:nvPr/>
        </p:nvSpPr>
        <p:spPr>
          <a:xfrm>
            <a:off x="5121425" y="4568875"/>
            <a:ext cx="3386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https://commons.wikimedia.org/wiki/File:2D_Convolution_Animation.gif</a:t>
            </a:r>
            <a:r>
              <a:rPr b="0" i="0" lang="en" sz="800" u="none" cap="none" strike="noStrike">
                <a:solidFill>
                  <a:srgbClr val="000000"/>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Linear Spatial Filtering: Output Shape</a:t>
            </a:r>
            <a:endParaRPr/>
          </a:p>
        </p:txBody>
      </p:sp>
      <p:sp>
        <p:nvSpPr>
          <p:cNvPr id="205" name="Google Shape;205;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Kernel shape: </a:t>
            </a:r>
            <a:r>
              <a:rPr b="1" lang="en"/>
              <a:t>m</a:t>
            </a:r>
            <a:r>
              <a:rPr lang="en"/>
              <a:t> x </a:t>
            </a:r>
            <a:r>
              <a:rPr b="1" lang="en"/>
              <a:t>n</a:t>
            </a:r>
            <a:endParaRPr b="1"/>
          </a:p>
          <a:p>
            <a:pPr indent="-342900" lvl="0" marL="457200" rtl="0" algn="l">
              <a:lnSpc>
                <a:spcPct val="115000"/>
              </a:lnSpc>
              <a:spcBef>
                <a:spcPts val="0"/>
              </a:spcBef>
              <a:spcAft>
                <a:spcPts val="0"/>
              </a:spcAft>
              <a:buSzPts val="1800"/>
              <a:buChar char="●"/>
            </a:pPr>
            <a:r>
              <a:rPr lang="en"/>
              <a:t>Input image shape: </a:t>
            </a:r>
            <a:r>
              <a:rPr b="1" lang="en"/>
              <a:t>M </a:t>
            </a:r>
            <a:r>
              <a:rPr lang="en"/>
              <a:t>x </a:t>
            </a:r>
            <a:r>
              <a:rPr b="1" lang="en"/>
              <a:t>N</a:t>
            </a:r>
            <a:endParaRPr b="1"/>
          </a:p>
          <a:p>
            <a:pPr indent="-342900" lvl="0" marL="457200" rtl="0" algn="l">
              <a:lnSpc>
                <a:spcPct val="115000"/>
              </a:lnSpc>
              <a:spcBef>
                <a:spcPts val="0"/>
              </a:spcBef>
              <a:spcAft>
                <a:spcPts val="0"/>
              </a:spcAft>
              <a:buSzPts val="1800"/>
              <a:buChar char="●"/>
            </a:pPr>
            <a:r>
              <a:rPr lang="en"/>
              <a:t>Number of pixels padded: </a:t>
            </a:r>
            <a:r>
              <a:rPr b="1" lang="en"/>
              <a:t>p</a:t>
            </a:r>
            <a:endParaRPr b="1"/>
          </a:p>
          <a:p>
            <a:pPr indent="-342900" lvl="0" marL="457200" rtl="0" algn="l">
              <a:lnSpc>
                <a:spcPct val="115000"/>
              </a:lnSpc>
              <a:spcBef>
                <a:spcPts val="0"/>
              </a:spcBef>
              <a:spcAft>
                <a:spcPts val="0"/>
              </a:spcAft>
              <a:buSzPts val="1800"/>
              <a:buChar char="●"/>
            </a:pPr>
            <a:r>
              <a:rPr lang="en"/>
              <a:t>Stride: </a:t>
            </a:r>
            <a:r>
              <a:rPr b="1" lang="en"/>
              <a:t>s</a:t>
            </a:r>
            <a:endParaRPr b="1"/>
          </a:p>
          <a:p>
            <a:pPr indent="-342900" lvl="0" marL="457200" rtl="0" algn="l">
              <a:lnSpc>
                <a:spcPct val="115000"/>
              </a:lnSpc>
              <a:spcBef>
                <a:spcPts val="0"/>
              </a:spcBef>
              <a:spcAft>
                <a:spcPts val="0"/>
              </a:spcAft>
              <a:buSzPts val="1800"/>
              <a:buChar char="●"/>
            </a:pPr>
            <a:r>
              <a:rPr lang="en"/>
              <a:t>Output image shape: </a:t>
            </a:r>
            <a:r>
              <a:rPr b="1" lang="en"/>
              <a:t>H </a:t>
            </a:r>
            <a:r>
              <a:rPr lang="en"/>
              <a:t>x </a:t>
            </a:r>
            <a:r>
              <a:rPr b="1" lang="en"/>
              <a:t>W</a:t>
            </a:r>
            <a:endParaRPr/>
          </a:p>
          <a:p>
            <a:pPr indent="0" lvl="0" marL="0" rtl="0" algn="l">
              <a:lnSpc>
                <a:spcPct val="115000"/>
              </a:lnSpc>
              <a:spcBef>
                <a:spcPts val="1200"/>
              </a:spcBef>
              <a:spcAft>
                <a:spcPts val="0"/>
              </a:spcAft>
              <a:buSzPts val="1800"/>
              <a:buNone/>
            </a:pPr>
            <a:r>
              <a:t/>
            </a:r>
            <a:endParaRPr/>
          </a:p>
          <a:p>
            <a:pPr indent="0" lvl="0" marL="457200" rtl="0" algn="l">
              <a:lnSpc>
                <a:spcPct val="115000"/>
              </a:lnSpc>
              <a:spcBef>
                <a:spcPts val="1200"/>
              </a:spcBef>
              <a:spcAft>
                <a:spcPts val="1200"/>
              </a:spcAft>
              <a:buSzPts val="1800"/>
              <a:buNone/>
            </a:pPr>
            <a:r>
              <a:t/>
            </a:r>
            <a:endParaRPr/>
          </a:p>
        </p:txBody>
      </p:sp>
      <p:pic>
        <p:nvPicPr>
          <p:cNvPr id="206" name="Google Shape;206;p19"/>
          <p:cNvPicPr preferRelativeResize="0"/>
          <p:nvPr/>
        </p:nvPicPr>
        <p:blipFill rotWithShape="1">
          <a:blip r:embed="rId3">
            <a:alphaModFix/>
          </a:blip>
          <a:srcRect b="0" l="0" r="0" t="0"/>
          <a:stretch/>
        </p:blipFill>
        <p:spPr>
          <a:xfrm>
            <a:off x="4793075" y="1217600"/>
            <a:ext cx="3714750" cy="3286125"/>
          </a:xfrm>
          <a:prstGeom prst="rect">
            <a:avLst/>
          </a:prstGeom>
          <a:noFill/>
          <a:ln>
            <a:noFill/>
          </a:ln>
        </p:spPr>
      </p:pic>
      <p:pic>
        <p:nvPicPr>
          <p:cNvPr descr="&lt;math xmlns=&quot;http://www.w3.org/1998/Math/MathML&quot;&gt;&lt;mi&gt;H&lt;/mi&gt;&lt;mo&gt;=&lt;/mo&gt;&lt;mo&gt;&amp;#xA0;&lt;/mo&gt;&lt;mi&gt;f&lt;/mi&gt;&lt;mi&gt;l&lt;/mi&gt;&lt;mi&gt;o&lt;/mi&gt;&lt;mi&gt;o&lt;/mi&gt;&lt;mi&gt;r&lt;/mi&gt;&lt;mfenced&gt;&lt;mrow&gt;&lt;mfrac&gt;&lt;mrow&gt;&lt;mi&gt;M&lt;/mi&gt;&lt;mo&gt;+&lt;/mo&gt;&lt;mn&gt;2&lt;/mn&gt;&lt;mi&gt;p&lt;/mi&gt;&lt;mo&gt;-&lt;/mo&gt;&lt;mi&gt;m&lt;/mi&gt;&lt;/mrow&gt;&lt;mi&gt;s&lt;/mi&gt;&lt;/mfrac&gt;&lt;mo&gt;+&lt;/mo&gt;&lt;mn&gt;1&lt;/mn&gt;&lt;/mrow&gt;&lt;/mfenced&gt;&lt;mspace linebreak=&quot;newline&quot;/&gt;&lt;mi&gt;W&lt;/mi&gt;&lt;mo&gt;=&lt;/mo&gt;&lt;mi&gt;f&lt;/mi&gt;&lt;mi&gt;l&lt;/mi&gt;&lt;mi&gt;o&lt;/mi&gt;&lt;mi&gt;o&lt;/mi&gt;&lt;mi&gt;r&lt;/mi&gt;&lt;mfenced&gt;&lt;mrow&gt;&lt;mfrac&gt;&lt;mrow&gt;&lt;mi&gt;N&lt;/mi&gt;&lt;mo&gt;+&lt;/mo&gt;&lt;mn&gt;2&lt;/mn&gt;&lt;mi&gt;p&lt;/mi&gt;&lt;mo&gt;-&lt;/mo&gt;&lt;mi&gt;n&lt;/mi&gt;&lt;/mrow&gt;&lt;mi&gt;s&lt;/mi&gt;&lt;/mfrac&gt;&lt;mo&gt;+&lt;/mo&gt;&lt;mn&gt;1&lt;/mn&gt;&lt;/mrow&gt;&lt;/mfenced&gt;&lt;/math&gt;" id="207" name="Google Shape;207;p19" title="H equals space f l o o r open parentheses fraction numerator M plus 2 p minus m over denominator s end fraction plus 1 close parentheses&#10;W equals f l o o r open parentheses fraction numerator N plus 2 p minus n over denominator s end fraction plus 1 close parentheses"/>
          <p:cNvPicPr preferRelativeResize="0"/>
          <p:nvPr/>
        </p:nvPicPr>
        <p:blipFill rotWithShape="1">
          <a:blip r:embed="rId4">
            <a:alphaModFix/>
          </a:blip>
          <a:srcRect b="0" l="0" r="0" t="0"/>
          <a:stretch/>
        </p:blipFill>
        <p:spPr>
          <a:xfrm>
            <a:off x="821825" y="2933600"/>
            <a:ext cx="2937826" cy="1426301"/>
          </a:xfrm>
          <a:prstGeom prst="rect">
            <a:avLst/>
          </a:prstGeom>
          <a:noFill/>
          <a:ln>
            <a:noFill/>
          </a:ln>
        </p:spPr>
      </p:pic>
      <p:sp>
        <p:nvSpPr>
          <p:cNvPr id="208" name="Google Shape;208;p19"/>
          <p:cNvSpPr txBox="1"/>
          <p:nvPr/>
        </p:nvSpPr>
        <p:spPr>
          <a:xfrm>
            <a:off x="5121425" y="4568875"/>
            <a:ext cx="33864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 sz="800" u="sng" cap="none" strike="noStrike">
                <a:solidFill>
                  <a:schemeClr val="hlink"/>
                </a:solidFill>
                <a:latin typeface="Arial"/>
                <a:ea typeface="Arial"/>
                <a:cs typeface="Arial"/>
                <a:sym typeface="Arial"/>
                <a:hlinkClick r:id="rId5"/>
              </a:rPr>
              <a:t>https://commons.wikimedia.org/wiki/File:2D_Convolution_Animation.gif</a:t>
            </a:r>
            <a:r>
              <a:rPr b="0" i="0" lang="en" sz="800" u="none" cap="none" strike="noStrike">
                <a:solidFill>
                  <a:srgbClr val="000000"/>
                </a:solidFill>
                <a:latin typeface="Arial"/>
                <a:ea typeface="Arial"/>
                <a:cs typeface="Arial"/>
                <a:sym typeface="Arial"/>
              </a:rPr>
              <a:t>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Correlation</a:t>
            </a:r>
            <a:endParaRPr/>
          </a:p>
        </p:txBody>
      </p:sp>
      <p:sp>
        <p:nvSpPr>
          <p:cNvPr id="214" name="Google Shape;214;p20"/>
          <p:cNvSpPr txBox="1"/>
          <p:nvPr>
            <p:ph idx="1" type="body"/>
          </p:nvPr>
        </p:nvSpPr>
        <p:spPr>
          <a:xfrm>
            <a:off x="311700" y="1152475"/>
            <a:ext cx="8520600" cy="347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SzPts val="1800"/>
              <a:buNone/>
            </a:pPr>
            <a:r>
              <a:rPr b="1" lang="en"/>
              <a:t>Correlation </a:t>
            </a:r>
            <a:r>
              <a:rPr lang="en"/>
              <a:t>between two 2D signals </a:t>
            </a:r>
            <a:r>
              <a:rPr i="1" lang="en"/>
              <a:t>w</a:t>
            </a:r>
            <a:r>
              <a:rPr lang="en"/>
              <a:t>(x, y)</a:t>
            </a:r>
            <a:r>
              <a:rPr i="1" lang="en"/>
              <a:t> </a:t>
            </a:r>
            <a:r>
              <a:rPr lang="en"/>
              <a:t>&amp; </a:t>
            </a:r>
            <a:r>
              <a:rPr i="1" lang="en"/>
              <a:t>f</a:t>
            </a:r>
            <a:r>
              <a:rPr lang="en"/>
              <a:t>(x, y) is defined as:</a:t>
            </a:r>
            <a:endParaRPr/>
          </a:p>
          <a:p>
            <a:pPr indent="0" lvl="0" marL="0" rtl="0" algn="l">
              <a:lnSpc>
                <a:spcPct val="115000"/>
              </a:lnSpc>
              <a:spcBef>
                <a:spcPts val="1200"/>
              </a:spcBef>
              <a:spcAft>
                <a:spcPts val="0"/>
              </a:spcAft>
              <a:buSzPts val="1800"/>
              <a:buNone/>
            </a:pPr>
            <a:r>
              <a:t/>
            </a:r>
            <a:endParaRPr/>
          </a:p>
          <a:p>
            <a:pPr indent="0" lvl="0" marL="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en"/>
              <a:t>Outputs a </a:t>
            </a:r>
            <a:r>
              <a:rPr b="1" i="1" lang="en"/>
              <a:t>measure of similarity</a:t>
            </a:r>
            <a:r>
              <a:rPr lang="en"/>
              <a:t> of the two signals as a function of the displacement of one relative to the other</a:t>
            </a:r>
            <a:endParaRPr/>
          </a:p>
          <a:p>
            <a:pPr indent="-342900" lvl="0" marL="457200" rtl="0" algn="l">
              <a:lnSpc>
                <a:spcPct val="115000"/>
              </a:lnSpc>
              <a:spcBef>
                <a:spcPts val="0"/>
              </a:spcBef>
              <a:spcAft>
                <a:spcPts val="0"/>
              </a:spcAft>
              <a:buSzPts val="1800"/>
              <a:buChar char="●"/>
            </a:pPr>
            <a:r>
              <a:rPr lang="en"/>
              <a:t>Also called the cross-correlation</a:t>
            </a:r>
            <a:endParaRPr/>
          </a:p>
          <a:p>
            <a:pPr indent="-342900" lvl="0" marL="457200" rtl="0" algn="l">
              <a:lnSpc>
                <a:spcPct val="115000"/>
              </a:lnSpc>
              <a:spcBef>
                <a:spcPts val="0"/>
              </a:spcBef>
              <a:spcAft>
                <a:spcPts val="0"/>
              </a:spcAft>
              <a:buSzPts val="1800"/>
              <a:buChar char="●"/>
            </a:pPr>
            <a:r>
              <a:rPr lang="en"/>
              <a:t>Basically a sliding dot product (vector element wise multiplication)</a:t>
            </a:r>
            <a:endParaRPr/>
          </a:p>
          <a:p>
            <a:pPr indent="-342900" lvl="0" marL="457200" rtl="0" algn="l">
              <a:lnSpc>
                <a:spcPct val="115000"/>
              </a:lnSpc>
              <a:spcBef>
                <a:spcPts val="0"/>
              </a:spcBef>
              <a:spcAft>
                <a:spcPts val="0"/>
              </a:spcAft>
              <a:buSzPts val="1800"/>
              <a:buChar char="●"/>
            </a:pPr>
            <a:r>
              <a:rPr lang="en"/>
              <a:t>Used for searching a long signal [</a:t>
            </a:r>
            <a:r>
              <a:rPr i="1" lang="en"/>
              <a:t>f</a:t>
            </a:r>
            <a:r>
              <a:rPr lang="en"/>
              <a:t>(x, y)] for a shorter signal [</a:t>
            </a:r>
            <a:r>
              <a:rPr i="1" lang="en"/>
              <a:t>w</a:t>
            </a:r>
            <a:r>
              <a:rPr lang="en"/>
              <a:t>(x, y)] (a known feature)</a:t>
            </a:r>
            <a:endParaRPr/>
          </a:p>
        </p:txBody>
      </p:sp>
      <p:pic>
        <p:nvPicPr>
          <p:cNvPr descr="&lt;math xmlns=&quot;http://www.w3.org/1998/Math/MathML&quot;&gt;&lt;mi&gt;C&lt;/mi&gt;&lt;mi&gt;o&lt;/mi&gt;&lt;mi&gt;r&lt;/mi&gt;&lt;mi&gt;r&lt;/mi&gt;&lt;mi&gt;e&lt;/mi&gt;&lt;mi&gt;l&lt;/mi&gt;&lt;mi&gt;a&lt;/mi&gt;&lt;mi&gt;t&lt;/mi&gt;&lt;mi&gt;i&lt;/mi&gt;&lt;mi&gt;o&lt;/mi&gt;&lt;mi&gt;n&lt;/mi&gt;&lt;mo&gt;:&lt;/mo&gt;&lt;mo&gt;&amp;#xA0;&lt;/mo&gt;&lt;mpadded lspace=&quot;+3px&quot;&gt;&lt;mi&gt;w&lt;/mi&gt;&lt;mfenced&gt;&lt;mrow&gt;&lt;mi&gt;x&lt;/mi&gt;&lt;mo&gt;,&lt;/mo&gt;&lt;mo&gt;&amp;#xA0;&lt;/mo&gt;&lt;mi&gt;y&lt;/mi&gt;&lt;/mrow&gt;&lt;/mfenced&gt;&lt;/mpadded&gt;&lt;mo&gt;&amp;#x2606;&lt;/mo&gt;&lt;mi&gt;f&lt;/mi&gt;&lt;mfenced&gt;&lt;mrow&gt;&lt;mi&gt;x&lt;/mi&gt;&lt;mo&gt;,&lt;/mo&gt;&lt;mo&gt;&amp;#xA0;&lt;/mo&gt;&lt;mi&gt;y&lt;/mi&gt;&lt;/mrow&gt;&lt;/mfenced&gt;&lt;mo&gt;=&lt;/mo&gt;&lt;munderover&gt;&lt;mo&gt;&amp;#x2211;&lt;/mo&gt;&lt;mrow&gt;&lt;mi&gt;s&lt;/mi&gt;&lt;mo&gt;=&lt;/mo&gt;&lt;mo&gt;-&lt;/mo&gt;&lt;mi&gt;a&lt;/mi&gt;&lt;/mrow&gt;&lt;mi&gt;a&lt;/mi&gt;&lt;/munderover&gt;&lt;mo&gt;&amp;#xA0;&lt;/mo&gt;&lt;munderover&gt;&lt;mo&gt;&amp;#x2211;&lt;/mo&gt;&lt;mrow&gt;&lt;mi&gt;t&lt;/mi&gt;&lt;mo&gt;=&lt;/mo&gt;&lt;mo&gt;-&lt;/mo&gt;&lt;mi&gt;b&lt;/mi&gt;&lt;/mrow&gt;&lt;mi&gt;b&lt;/mi&gt;&lt;/munderover&gt;&lt;mi&gt;w&lt;/mi&gt;&lt;mfenced&gt;&lt;mrow&gt;&lt;mi&gt;s&lt;/mi&gt;&lt;mo&gt;,&lt;/mo&gt;&lt;mo&gt;&amp;#xA0;&lt;/mo&gt;&lt;mi&gt;t&lt;/mi&gt;&lt;/mrow&gt;&lt;/mfenced&gt;&lt;mi&gt;f&lt;/mi&gt;&lt;mfenced&gt;&lt;mrow&gt;&lt;mi&gt;x&lt;/mi&gt;&lt;mo&gt;+&lt;/mo&gt;&lt;mi&gt;s&lt;/mi&gt;&lt;mo&gt;,&lt;/mo&gt;&lt;mo&gt;&amp;#xA0;&lt;/mo&gt;&lt;mi&gt;y&lt;/mi&gt;&lt;mo&gt;+&lt;/mo&gt;&lt;mi&gt;t&lt;/mi&gt;&lt;/mrow&gt;&lt;/mfenced&gt;&lt;mspace linebreak=&quot;newline&quot;/&gt;&lt;mpadded lspace=&quot;+3px&quot;&gt;&lt;mi&gt;C&lt;/mi&gt;&lt;mi&gt;o&lt;/mi&gt;&lt;mi&gt;n&lt;/mi&gt;&lt;mi&gt;v&lt;/mi&gt;&lt;mi&gt;o&lt;/mi&gt;&lt;mi&gt;l&lt;/mi&gt;&lt;mi&gt;u&lt;/mi&gt;&lt;mi&gt;t&lt;/mi&gt;&lt;mi&gt;i&lt;/mi&gt;&lt;mi&gt;o&lt;/mi&gt;&lt;mi&gt;n&lt;/mi&gt;&lt;mo&gt;:&lt;/mo&gt;&lt;mo&gt;&amp;#xA0;&lt;/mo&gt;&lt;mi&gt;w&lt;/mi&gt;&lt;/mpadded&gt;&lt;mfenced&gt;&lt;mrow&gt;&lt;mi&gt;x&lt;/mi&gt;&lt;mo&gt;,&lt;/mo&gt;&lt;mo&gt;&amp;#xA0;&lt;/mo&gt;&lt;mi&gt;y&lt;/mi&gt;&lt;/mrow&gt;&lt;/mfenced&gt;&lt;mo&gt;&amp;#x2605;&lt;/mo&gt;&lt;mi&gt;f&lt;/mi&gt;&lt;mfenced&gt;&lt;mrow&gt;&lt;mi&gt;x&lt;/mi&gt;&lt;mo&gt;,&lt;/mo&gt;&lt;mo&gt;&amp;#xA0;&lt;/mo&gt;&lt;mi&gt;y&lt;/mi&gt;&lt;/mrow&gt;&lt;/mfenced&gt;&lt;mo&gt;=&lt;/mo&gt;&lt;munderover&gt;&lt;mo&gt;&amp;#x2211;&lt;/mo&gt;&lt;mrow&gt;&lt;mi&gt;s&lt;/mi&gt;&lt;mo&gt;=&lt;/mo&gt;&lt;mo&gt;-&lt;/mo&gt;&lt;mi&gt;a&lt;/mi&gt;&lt;/mrow&gt;&lt;mi&gt;a&lt;/mi&gt;&lt;/munderover&gt;&lt;mo&gt;&amp;#xA0;&lt;/mo&gt;&lt;munderover&gt;&lt;mo&gt;&amp;#x2211;&lt;/mo&gt;&lt;mrow&gt;&lt;mi&gt;t&lt;/mi&gt;&lt;mo&gt;=&lt;/mo&gt;&lt;mo&gt;-&lt;/mo&gt;&lt;mi&gt;b&lt;/mi&gt;&lt;/mrow&gt;&lt;mi&gt;b&lt;/mi&gt;&lt;/munderover&gt;&lt;mi&gt;w&lt;/mi&gt;&lt;mfenced&gt;&lt;mrow&gt;&lt;mi&gt;s&lt;/mi&gt;&lt;mo&gt;,&lt;/mo&gt;&lt;mo&gt;&amp;#xA0;&lt;/mo&gt;&lt;mi&gt;t&lt;/mi&gt;&lt;/mrow&gt;&lt;/mfenced&gt;&lt;mi&gt;f&lt;/mi&gt;&lt;mfenced&gt;&lt;mrow&gt;&lt;mi&gt;x&lt;/mi&gt;&lt;mo&gt;-&lt;/mo&gt;&lt;mi&gt;s&lt;/mi&gt;&lt;mo&gt;,&lt;/mo&gt;&lt;mo&gt;&amp;#xA0;&lt;/mo&gt;&lt;mi&gt;y&lt;/mi&gt;&lt;mo&gt;-&lt;/mo&gt;&lt;mi&gt;t&lt;/mi&gt;&lt;/mrow&gt;&lt;/mfenced&gt;&lt;/math&gt;" id="215" name="Google Shape;215;p20" title="C o r r e l a t i o n colon space w open parentheses x comma space y close parentheses ☆ f open parentheses x comma space y close parentheses equals sum from s equals negative a to a of space sum from t equals negative b to b of w open parentheses s comma space t close parentheses f open parentheses x plus s comma space y plus t close parentheses&#10;C o n v o l u t i o n colon space w open parentheses x comma space y close parentheses ★ f open parentheses x comma space y close parentheses equals sum from s equals negative a to a of space sum from t equals negative b to b of w open parentheses s comma space t close parentheses f open parentheses x minus s comma space y minus t close parentheses"/>
          <p:cNvPicPr preferRelativeResize="0"/>
          <p:nvPr/>
        </p:nvPicPr>
        <p:blipFill rotWithShape="1">
          <a:blip r:embed="rId3">
            <a:alphaModFix/>
          </a:blip>
          <a:srcRect b="43702" l="18066" r="0" t="0"/>
          <a:stretch/>
        </p:blipFill>
        <p:spPr>
          <a:xfrm>
            <a:off x="1512325" y="1615338"/>
            <a:ext cx="6119349" cy="956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Linear spatial filtering ⇔ 2D signal correlation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Correlation to Convolution</a:t>
            </a:r>
            <a:endParaRPr/>
          </a:p>
        </p:txBody>
      </p:sp>
      <p:sp>
        <p:nvSpPr>
          <p:cNvPr id="226" name="Google Shape;226;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Linear spatial filtering is basically a 2D signal </a:t>
            </a:r>
            <a:r>
              <a:rPr b="1" i="1" lang="en"/>
              <a:t>correlation </a:t>
            </a:r>
            <a:r>
              <a:rPr lang="en"/>
              <a:t>operation</a:t>
            </a:r>
            <a:endParaRPr/>
          </a:p>
          <a:p>
            <a:pPr indent="-342900" lvl="0" marL="457200" rtl="0" algn="l">
              <a:lnSpc>
                <a:spcPct val="115000"/>
              </a:lnSpc>
              <a:spcBef>
                <a:spcPts val="0"/>
              </a:spcBef>
              <a:spcAft>
                <a:spcPts val="0"/>
              </a:spcAft>
              <a:buSzPts val="1800"/>
              <a:buChar char="●"/>
            </a:pPr>
            <a:r>
              <a:rPr lang="en"/>
              <a:t>If we rotate the original filter </a:t>
            </a:r>
            <a:r>
              <a:rPr i="1" lang="en"/>
              <a:t>w</a:t>
            </a:r>
            <a:r>
              <a:rPr lang="en"/>
              <a:t>(x, y) 180</a:t>
            </a:r>
            <a:r>
              <a:rPr baseline="30000" lang="en"/>
              <a:t>0</a:t>
            </a:r>
            <a:r>
              <a:rPr lang="en"/>
              <a:t> and then proceed, it’s called the </a:t>
            </a:r>
            <a:r>
              <a:rPr b="1" i="1" lang="en"/>
              <a:t>convolution </a:t>
            </a:r>
            <a:r>
              <a:rPr lang="en"/>
              <a:t>operation</a:t>
            </a:r>
            <a:endParaRPr/>
          </a:p>
          <a:p>
            <a:pPr indent="-342900" lvl="0" marL="457200" rtl="0" algn="l">
              <a:lnSpc>
                <a:spcPct val="115000"/>
              </a:lnSpc>
              <a:spcBef>
                <a:spcPts val="0"/>
              </a:spcBef>
              <a:spcAft>
                <a:spcPts val="0"/>
              </a:spcAft>
              <a:buSzPts val="1800"/>
              <a:buChar char="●"/>
            </a:pPr>
            <a:r>
              <a:rPr lang="en"/>
              <a:t>Mathematically,</a:t>
            </a:r>
            <a:endParaRPr/>
          </a:p>
        </p:txBody>
      </p:sp>
      <p:pic>
        <p:nvPicPr>
          <p:cNvPr descr="&lt;math xmlns=&quot;http://www.w3.org/1998/Math/MathML&quot;&gt;&lt;mi&gt;C&lt;/mi&gt;&lt;mi&gt;o&lt;/mi&gt;&lt;mi&gt;r&lt;/mi&gt;&lt;mi&gt;r&lt;/mi&gt;&lt;mi&gt;e&lt;/mi&gt;&lt;mi&gt;l&lt;/mi&gt;&lt;mi&gt;a&lt;/mi&gt;&lt;mi&gt;t&lt;/mi&gt;&lt;mi&gt;i&lt;/mi&gt;&lt;mi&gt;o&lt;/mi&gt;&lt;mi&gt;n&lt;/mi&gt;&lt;mo&gt;:&lt;/mo&gt;&lt;mo&gt;&amp;#xA0;&lt;/mo&gt;&lt;mpadded lspace=&quot;+3px&quot;&gt;&lt;mi&gt;w&lt;/mi&gt;&lt;mfenced&gt;&lt;mrow&gt;&lt;mi&gt;x&lt;/mi&gt;&lt;mo&gt;,&lt;/mo&gt;&lt;mo&gt;&amp;#xA0;&lt;/mo&gt;&lt;mi&gt;y&lt;/mi&gt;&lt;/mrow&gt;&lt;/mfenced&gt;&lt;/mpadded&gt;&lt;mo&gt;&amp;#x2606;&lt;/mo&gt;&lt;mi&gt;f&lt;/mi&gt;&lt;mfenced&gt;&lt;mrow&gt;&lt;mi&gt;x&lt;/mi&gt;&lt;mo&gt;,&lt;/mo&gt;&lt;mo&gt;&amp;#xA0;&lt;/mo&gt;&lt;mi&gt;y&lt;/mi&gt;&lt;/mrow&gt;&lt;/mfenced&gt;&lt;mo&gt;=&lt;/mo&gt;&lt;munderover&gt;&lt;mo&gt;&amp;#x2211;&lt;/mo&gt;&lt;mrow&gt;&lt;mi&gt;s&lt;/mi&gt;&lt;mo&gt;=&lt;/mo&gt;&lt;mo&gt;-&lt;/mo&gt;&lt;mi&gt;a&lt;/mi&gt;&lt;/mrow&gt;&lt;mi&gt;a&lt;/mi&gt;&lt;/munderover&gt;&lt;mo&gt;&amp;#xA0;&lt;/mo&gt;&lt;munderover&gt;&lt;mo&gt;&amp;#x2211;&lt;/mo&gt;&lt;mrow&gt;&lt;mi&gt;t&lt;/mi&gt;&lt;mo&gt;=&lt;/mo&gt;&lt;mo&gt;-&lt;/mo&gt;&lt;mi&gt;b&lt;/mi&gt;&lt;/mrow&gt;&lt;mi&gt;b&lt;/mi&gt;&lt;/munderover&gt;&lt;mi&gt;w&lt;/mi&gt;&lt;mfenced&gt;&lt;mrow&gt;&lt;mi&gt;s&lt;/mi&gt;&lt;mo&gt;,&lt;/mo&gt;&lt;mo&gt;&amp;#xA0;&lt;/mo&gt;&lt;mi&gt;t&lt;/mi&gt;&lt;/mrow&gt;&lt;/mfenced&gt;&lt;mi&gt;f&lt;/mi&gt;&lt;mfenced&gt;&lt;mrow&gt;&lt;mi&gt;x&lt;/mi&gt;&lt;mo&gt;+&lt;/mo&gt;&lt;mi&gt;s&lt;/mi&gt;&lt;mo&gt;,&lt;/mo&gt;&lt;mo&gt;&amp;#xA0;&lt;/mo&gt;&lt;mi&gt;y&lt;/mi&gt;&lt;mo&gt;+&lt;/mo&gt;&lt;mi&gt;t&lt;/mi&gt;&lt;/mrow&gt;&lt;/mfenced&gt;&lt;mspace linebreak=&quot;newline&quot;/&gt;&lt;mpadded lspace=&quot;+3px&quot;&gt;&lt;mi&gt;C&lt;/mi&gt;&lt;mi&gt;o&lt;/mi&gt;&lt;mi&gt;n&lt;/mi&gt;&lt;mi&gt;v&lt;/mi&gt;&lt;mi&gt;o&lt;/mi&gt;&lt;mi&gt;l&lt;/mi&gt;&lt;mi&gt;u&lt;/mi&gt;&lt;mi&gt;t&lt;/mi&gt;&lt;mi&gt;i&lt;/mi&gt;&lt;mi&gt;o&lt;/mi&gt;&lt;mi&gt;n&lt;/mi&gt;&lt;mo&gt;:&lt;/mo&gt;&lt;mo&gt;&amp;#xA0;&lt;/mo&gt;&lt;mi&gt;w&lt;/mi&gt;&lt;/mpadded&gt;&lt;mfenced&gt;&lt;mrow&gt;&lt;mi&gt;x&lt;/mi&gt;&lt;mo&gt;,&lt;/mo&gt;&lt;mo&gt;&amp;#xA0;&lt;/mo&gt;&lt;mi&gt;y&lt;/mi&gt;&lt;/mrow&gt;&lt;/mfenced&gt;&lt;mo&gt;&amp;#x2605;&lt;/mo&gt;&lt;mi&gt;f&lt;/mi&gt;&lt;mfenced&gt;&lt;mrow&gt;&lt;mi&gt;x&lt;/mi&gt;&lt;mo&gt;,&lt;/mo&gt;&lt;mo&gt;&amp;#xA0;&lt;/mo&gt;&lt;mi&gt;y&lt;/mi&gt;&lt;/mrow&gt;&lt;/mfenced&gt;&lt;mo&gt;=&lt;/mo&gt;&lt;munderover&gt;&lt;mo&gt;&amp;#x2211;&lt;/mo&gt;&lt;mrow&gt;&lt;mi&gt;s&lt;/mi&gt;&lt;mo&gt;=&lt;/mo&gt;&lt;mo&gt;-&lt;/mo&gt;&lt;mi&gt;a&lt;/mi&gt;&lt;/mrow&gt;&lt;mi&gt;a&lt;/mi&gt;&lt;/munderover&gt;&lt;mo&gt;&amp;#xA0;&lt;/mo&gt;&lt;munderover&gt;&lt;mo&gt;&amp;#x2211;&lt;/mo&gt;&lt;mrow&gt;&lt;mi&gt;t&lt;/mi&gt;&lt;mo&gt;=&lt;/mo&gt;&lt;mo&gt;-&lt;/mo&gt;&lt;mi&gt;b&lt;/mi&gt;&lt;/mrow&gt;&lt;mi&gt;b&lt;/mi&gt;&lt;/munderover&gt;&lt;mi&gt;w&lt;/mi&gt;&lt;mfenced&gt;&lt;mrow&gt;&lt;mi&gt;s&lt;/mi&gt;&lt;mo&gt;,&lt;/mo&gt;&lt;mo&gt;&amp;#xA0;&lt;/mo&gt;&lt;mi&gt;t&lt;/mi&gt;&lt;/mrow&gt;&lt;/mfenced&gt;&lt;mi&gt;f&lt;/mi&gt;&lt;mfenced&gt;&lt;mrow&gt;&lt;mi&gt;x&lt;/mi&gt;&lt;mo&gt;-&lt;/mo&gt;&lt;mi&gt;s&lt;/mi&gt;&lt;mo&gt;,&lt;/mo&gt;&lt;mo&gt;&amp;#xA0;&lt;/mo&gt;&lt;mi&gt;y&lt;/mi&gt;&lt;mo&gt;-&lt;/mo&gt;&lt;mi&gt;t&lt;/mi&gt;&lt;/mrow&gt;&lt;/mfenced&gt;&lt;/math&gt;" id="227" name="Google Shape;227;p22" title="C o r r e l a t i o n colon space w open parentheses x comma space y close parentheses ☆ f open parentheses x comma space y close parentheses equals sum from s equals negative a to a of space sum from t equals negative b to b of w open parentheses s comma space t close parentheses f open parentheses x plus s comma space y plus t close parentheses&#10;C o n v o l u t i o n colon space w open parentheses x comma space y close parentheses ★ f open parentheses x comma space y close parentheses equals sum from s equals negative a to a of space sum from t equals negative b to b of w open parentheses s comma space t close parentheses f open parentheses x minus s comma space y minus t close parentheses"/>
          <p:cNvPicPr preferRelativeResize="0"/>
          <p:nvPr/>
        </p:nvPicPr>
        <p:blipFill rotWithShape="1">
          <a:blip r:embed="rId3">
            <a:alphaModFix/>
          </a:blip>
          <a:srcRect b="0" l="0" r="0" t="0"/>
          <a:stretch/>
        </p:blipFill>
        <p:spPr>
          <a:xfrm>
            <a:off x="837825" y="2571758"/>
            <a:ext cx="7468352" cy="1698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For symmetric filters,</a:t>
            </a:r>
            <a:endParaRPr/>
          </a:p>
          <a:p>
            <a:pPr indent="0" lvl="0" marL="0" rtl="0" algn="ctr">
              <a:lnSpc>
                <a:spcPct val="100000"/>
              </a:lnSpc>
              <a:spcBef>
                <a:spcPts val="0"/>
              </a:spcBef>
              <a:spcAft>
                <a:spcPts val="0"/>
              </a:spcAft>
              <a:buSzPct val="111111"/>
              <a:buNone/>
            </a:pPr>
            <a:r>
              <a:rPr lang="en"/>
              <a:t>convolution and correlation both yield the same result!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Smoothing Spatial Filters</a:t>
            </a:r>
            <a:endParaRPr/>
          </a:p>
        </p:txBody>
      </p:sp>
      <p:sp>
        <p:nvSpPr>
          <p:cNvPr id="238" name="Google Shape;238;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Linear</a:t>
            </a:r>
            <a:endParaRPr/>
          </a:p>
          <a:p>
            <a:pPr indent="-317500" lvl="1" marL="914400" rtl="0" algn="l">
              <a:lnSpc>
                <a:spcPct val="115000"/>
              </a:lnSpc>
              <a:spcBef>
                <a:spcPts val="0"/>
              </a:spcBef>
              <a:spcAft>
                <a:spcPts val="0"/>
              </a:spcAft>
              <a:buSzPts val="1400"/>
              <a:buChar char="○"/>
            </a:pPr>
            <a:r>
              <a:rPr lang="en"/>
              <a:t>Box/average filtering</a:t>
            </a:r>
            <a:endParaRPr/>
          </a:p>
          <a:p>
            <a:pPr indent="-317500" lvl="1" marL="914400" rtl="0" algn="l">
              <a:lnSpc>
                <a:spcPct val="115000"/>
              </a:lnSpc>
              <a:spcBef>
                <a:spcPts val="0"/>
              </a:spcBef>
              <a:spcAft>
                <a:spcPts val="0"/>
              </a:spcAft>
              <a:buSzPts val="1400"/>
              <a:buChar char="○"/>
            </a:pPr>
            <a:r>
              <a:rPr lang="en"/>
              <a:t>Gaussian filtering</a:t>
            </a:r>
            <a:endParaRPr/>
          </a:p>
          <a:p>
            <a:pPr indent="-342900" lvl="0" marL="457200" rtl="0" algn="l">
              <a:lnSpc>
                <a:spcPct val="115000"/>
              </a:lnSpc>
              <a:spcBef>
                <a:spcPts val="0"/>
              </a:spcBef>
              <a:spcAft>
                <a:spcPts val="0"/>
              </a:spcAft>
              <a:buSzPts val="1800"/>
              <a:buChar char="●"/>
            </a:pPr>
            <a:r>
              <a:rPr lang="en"/>
              <a:t>Non-linear</a:t>
            </a:r>
            <a:endParaRPr/>
          </a:p>
          <a:p>
            <a:pPr indent="-317500" lvl="1" marL="914400" rtl="0" algn="l">
              <a:lnSpc>
                <a:spcPct val="115000"/>
              </a:lnSpc>
              <a:spcBef>
                <a:spcPts val="0"/>
              </a:spcBef>
              <a:spcAft>
                <a:spcPts val="0"/>
              </a:spcAft>
              <a:buSzPts val="1400"/>
              <a:buChar char="○"/>
            </a:pPr>
            <a:r>
              <a:rPr lang="en"/>
              <a:t>Median filtering</a:t>
            </a:r>
            <a:endParaRPr/>
          </a:p>
          <a:p>
            <a:pPr indent="0" lvl="0" marL="0" rtl="0" algn="l">
              <a:lnSpc>
                <a:spcPct val="115000"/>
              </a:lnSpc>
              <a:spcBef>
                <a:spcPts val="1200"/>
              </a:spcBef>
              <a:spcAft>
                <a:spcPts val="1200"/>
              </a:spcAft>
              <a:buSzPts val="1800"/>
              <a:buNone/>
            </a:pPr>
            <a:r>
              <a:rPr lang="en"/>
              <a:t>Example: A 3 x 3 filter with coefficients w</a:t>
            </a:r>
            <a:r>
              <a:rPr baseline="-25000" lang="en"/>
              <a:t>1</a:t>
            </a:r>
            <a:r>
              <a:rPr lang="en"/>
              <a:t> through w</a:t>
            </a:r>
            <a:r>
              <a:rPr baseline="-25000" lang="en"/>
              <a:t>9</a:t>
            </a:r>
            <a:endParaRPr/>
          </a:p>
        </p:txBody>
      </p:sp>
      <p:pic>
        <p:nvPicPr>
          <p:cNvPr id="239" name="Google Shape;239;p24"/>
          <p:cNvPicPr preferRelativeResize="0"/>
          <p:nvPr/>
        </p:nvPicPr>
        <p:blipFill rotWithShape="1">
          <a:blip r:embed="rId3">
            <a:alphaModFix/>
          </a:blip>
          <a:srcRect b="0" l="0" r="0" t="0"/>
          <a:stretch/>
        </p:blipFill>
        <p:spPr>
          <a:xfrm>
            <a:off x="6301400" y="1482163"/>
            <a:ext cx="2153975" cy="2179175"/>
          </a:xfrm>
          <a:prstGeom prst="rect">
            <a:avLst/>
          </a:prstGeom>
          <a:noFill/>
          <a:ln>
            <a:noFill/>
          </a:ln>
        </p:spPr>
      </p:pic>
      <p:sp>
        <p:nvSpPr>
          <p:cNvPr id="240" name="Google Shape;240;p24"/>
          <p:cNvSpPr txBox="1"/>
          <p:nvPr/>
        </p:nvSpPr>
        <p:spPr>
          <a:xfrm>
            <a:off x="6372338" y="3931375"/>
            <a:ext cx="2012100" cy="637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Third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Linear Smoothing Filters</a:t>
            </a:r>
            <a:endParaRPr/>
          </a:p>
        </p:txBody>
      </p:sp>
      <p:sp>
        <p:nvSpPr>
          <p:cNvPr id="246" name="Google Shape;246;p25"/>
          <p:cNvSpPr txBox="1"/>
          <p:nvPr>
            <p:ph idx="1" type="body"/>
          </p:nvPr>
        </p:nvSpPr>
        <p:spPr>
          <a:xfrm>
            <a:off x="311700" y="1152475"/>
            <a:ext cx="62817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en"/>
              <a:t>Averaging filter</a:t>
            </a:r>
            <a:r>
              <a:rPr i="1" lang="en"/>
              <a:t> </a:t>
            </a:r>
            <a:endParaRPr i="1"/>
          </a:p>
          <a:p>
            <a:pPr indent="-317500" lvl="1" marL="914400" rtl="0" algn="l">
              <a:lnSpc>
                <a:spcPct val="115000"/>
              </a:lnSpc>
              <a:spcBef>
                <a:spcPts val="0"/>
              </a:spcBef>
              <a:spcAft>
                <a:spcPts val="0"/>
              </a:spcAft>
              <a:buSzPts val="1400"/>
              <a:buAutoNum type="alphaLcPeriod"/>
            </a:pPr>
            <a:r>
              <a:rPr lang="en"/>
              <a:t>Average of all the pixels encompassed by the filter kernel</a:t>
            </a:r>
            <a:endParaRPr/>
          </a:p>
          <a:p>
            <a:pPr indent="-317500" lvl="1" marL="914400" rtl="0" algn="l">
              <a:lnSpc>
                <a:spcPct val="115000"/>
              </a:lnSpc>
              <a:spcBef>
                <a:spcPts val="0"/>
              </a:spcBef>
              <a:spcAft>
                <a:spcPts val="0"/>
              </a:spcAft>
              <a:buSzPts val="1400"/>
              <a:buAutoNum type="alphaLcPeriod"/>
            </a:pPr>
            <a:r>
              <a:rPr lang="en"/>
              <a:t>An m x n averaging </a:t>
            </a:r>
            <a:r>
              <a:rPr i="1" lang="en"/>
              <a:t>box kernel</a:t>
            </a:r>
            <a:r>
              <a:rPr lang="en"/>
              <a:t>: </a:t>
            </a:r>
            <a:r>
              <a:rPr i="1" lang="en"/>
              <a:t>w</a:t>
            </a:r>
            <a:r>
              <a:rPr lang="en"/>
              <a:t>(x, y) = 1 / m*n</a:t>
            </a:r>
            <a:endParaRPr/>
          </a:p>
          <a:p>
            <a:pPr indent="-342900" lvl="0" marL="457200" rtl="0" algn="l">
              <a:lnSpc>
                <a:spcPct val="115000"/>
              </a:lnSpc>
              <a:spcBef>
                <a:spcPts val="0"/>
              </a:spcBef>
              <a:spcAft>
                <a:spcPts val="0"/>
              </a:spcAft>
              <a:buSzPts val="1800"/>
              <a:buAutoNum type="arabicPeriod"/>
            </a:pPr>
            <a:r>
              <a:rPr lang="en"/>
              <a:t>Gaussian filter</a:t>
            </a:r>
            <a:endParaRPr i="1"/>
          </a:p>
          <a:p>
            <a:pPr indent="-317500" lvl="1" marL="914400" rtl="0" algn="l">
              <a:lnSpc>
                <a:spcPct val="115000"/>
              </a:lnSpc>
              <a:spcBef>
                <a:spcPts val="0"/>
              </a:spcBef>
              <a:spcAft>
                <a:spcPts val="0"/>
              </a:spcAft>
              <a:buSzPts val="1400"/>
              <a:buAutoNum type="alphaLcPeriod"/>
            </a:pPr>
            <a:r>
              <a:rPr i="1" lang="en"/>
              <a:t>Weighted </a:t>
            </a:r>
            <a:r>
              <a:rPr lang="en"/>
              <a:t>average of all the pixels encompassed by the gaussian filter kernel</a:t>
            </a:r>
            <a:endParaRPr/>
          </a:p>
          <a:p>
            <a:pPr indent="-317500" lvl="1" marL="914400" rtl="0" algn="l">
              <a:lnSpc>
                <a:spcPct val="115000"/>
              </a:lnSpc>
              <a:spcBef>
                <a:spcPts val="0"/>
              </a:spcBef>
              <a:spcAft>
                <a:spcPts val="0"/>
              </a:spcAft>
              <a:buSzPts val="1400"/>
              <a:buAutoNum type="alphaLcPeriod"/>
            </a:pPr>
            <a:r>
              <a:rPr lang="en"/>
              <a:t>An m x n </a:t>
            </a:r>
            <a:r>
              <a:rPr i="1" lang="en"/>
              <a:t>gaussian kernel</a:t>
            </a:r>
            <a:r>
              <a:rPr lang="en"/>
              <a:t>: </a:t>
            </a:r>
            <a:r>
              <a:rPr i="1" lang="en"/>
              <a:t>w</a:t>
            </a:r>
            <a:r>
              <a:rPr lang="en"/>
              <a:t>(x, y) = exp(-(x</a:t>
            </a:r>
            <a:r>
              <a:rPr baseline="30000" lang="en"/>
              <a:t>2</a:t>
            </a:r>
            <a:r>
              <a:rPr lang="en"/>
              <a:t>+y</a:t>
            </a:r>
            <a:r>
              <a:rPr baseline="30000" lang="en"/>
              <a:t>2</a:t>
            </a:r>
            <a:r>
              <a:rPr lang="en"/>
              <a:t>)/2σ</a:t>
            </a:r>
            <a:r>
              <a:rPr baseline="30000" lang="en"/>
              <a:t>2</a:t>
            </a:r>
            <a:r>
              <a:rPr lang="en"/>
              <a:t>)</a:t>
            </a:r>
            <a:endParaRPr/>
          </a:p>
          <a:p>
            <a:pPr indent="0" lvl="0" marL="0" rtl="0" algn="l">
              <a:lnSpc>
                <a:spcPct val="115000"/>
              </a:lnSpc>
              <a:spcBef>
                <a:spcPts val="1200"/>
              </a:spcBef>
              <a:spcAft>
                <a:spcPts val="0"/>
              </a:spcAft>
              <a:buSzPts val="1800"/>
              <a:buNone/>
            </a:pPr>
            <a:r>
              <a:rPr lang="en"/>
              <a:t>Example: a 3x3 Box filter and a 3x3 Gaussian filter </a:t>
            </a:r>
            <a:endParaRPr/>
          </a:p>
          <a:p>
            <a:pPr indent="-342900" lvl="0" marL="914400" rtl="0" algn="l">
              <a:lnSpc>
                <a:spcPct val="115000"/>
              </a:lnSpc>
              <a:spcBef>
                <a:spcPts val="1200"/>
              </a:spcBef>
              <a:spcAft>
                <a:spcPts val="0"/>
              </a:spcAft>
              <a:buSzPts val="1800"/>
              <a:buChar char="●"/>
            </a:pPr>
            <a:r>
              <a:rPr lang="en"/>
              <a:t>(note that the filters are </a:t>
            </a:r>
            <a:r>
              <a:rPr lang="en" u="sng"/>
              <a:t>normalized</a:t>
            </a:r>
            <a:r>
              <a:rPr lang="en"/>
              <a:t> so that the intensity of the output pixel remains unchanged)</a:t>
            </a:r>
            <a:endParaRPr/>
          </a:p>
        </p:txBody>
      </p:sp>
      <p:pic>
        <p:nvPicPr>
          <p:cNvPr id="247" name="Google Shape;247;p25"/>
          <p:cNvPicPr preferRelativeResize="0"/>
          <p:nvPr/>
        </p:nvPicPr>
        <p:blipFill rotWithShape="1">
          <a:blip r:embed="rId3">
            <a:alphaModFix/>
          </a:blip>
          <a:srcRect b="0" l="51276" r="0" t="0"/>
          <a:stretch/>
        </p:blipFill>
        <p:spPr>
          <a:xfrm>
            <a:off x="6593519" y="2879800"/>
            <a:ext cx="2082925" cy="1689075"/>
          </a:xfrm>
          <a:prstGeom prst="rect">
            <a:avLst/>
          </a:prstGeom>
          <a:noFill/>
          <a:ln>
            <a:noFill/>
          </a:ln>
        </p:spPr>
      </p:pic>
      <p:pic>
        <p:nvPicPr>
          <p:cNvPr id="248" name="Google Shape;248;p25"/>
          <p:cNvPicPr preferRelativeResize="0"/>
          <p:nvPr/>
        </p:nvPicPr>
        <p:blipFill rotWithShape="1">
          <a:blip r:embed="rId3">
            <a:alphaModFix/>
          </a:blip>
          <a:srcRect b="0" l="0" r="51275" t="0"/>
          <a:stretch/>
        </p:blipFill>
        <p:spPr>
          <a:xfrm>
            <a:off x="6664375" y="1104225"/>
            <a:ext cx="2082925" cy="1689075"/>
          </a:xfrm>
          <a:prstGeom prst="rect">
            <a:avLst/>
          </a:prstGeom>
          <a:noFill/>
          <a:ln>
            <a:noFill/>
          </a:ln>
        </p:spPr>
      </p:pic>
      <p:sp>
        <p:nvSpPr>
          <p:cNvPr id="249" name="Google Shape;249;p25"/>
          <p:cNvSpPr txBox="1"/>
          <p:nvPr/>
        </p:nvSpPr>
        <p:spPr>
          <a:xfrm>
            <a:off x="6820200" y="4568875"/>
            <a:ext cx="2012100" cy="447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Third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Contents</a:t>
            </a:r>
            <a:endParaRPr/>
          </a:p>
        </p:txBody>
      </p:sp>
      <p:sp>
        <p:nvSpPr>
          <p:cNvPr id="66" name="Google Shape;66;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Spatial operations</a:t>
            </a:r>
            <a:endParaRPr/>
          </a:p>
          <a:p>
            <a:pPr indent="-342900" lvl="0" marL="457200" rtl="0" algn="l">
              <a:lnSpc>
                <a:spcPct val="115000"/>
              </a:lnSpc>
              <a:spcBef>
                <a:spcPts val="0"/>
              </a:spcBef>
              <a:spcAft>
                <a:spcPts val="0"/>
              </a:spcAft>
              <a:buSzPts val="1800"/>
              <a:buChar char="●"/>
            </a:pPr>
            <a:r>
              <a:rPr lang="en"/>
              <a:t>Neighborhood operations </a:t>
            </a:r>
            <a:endParaRPr/>
          </a:p>
          <a:p>
            <a:pPr indent="-342900" lvl="0" marL="457200" rtl="0" algn="l">
              <a:lnSpc>
                <a:spcPct val="115000"/>
              </a:lnSpc>
              <a:spcBef>
                <a:spcPts val="0"/>
              </a:spcBef>
              <a:spcAft>
                <a:spcPts val="0"/>
              </a:spcAft>
              <a:buSzPts val="1800"/>
              <a:buChar char="●"/>
            </a:pPr>
            <a:r>
              <a:rPr lang="en"/>
              <a:t>Spatial filtering</a:t>
            </a:r>
            <a:endParaRPr/>
          </a:p>
          <a:p>
            <a:pPr indent="-342900" lvl="0" marL="457200" rtl="0" algn="l">
              <a:lnSpc>
                <a:spcPct val="115000"/>
              </a:lnSpc>
              <a:spcBef>
                <a:spcPts val="0"/>
              </a:spcBef>
              <a:spcAft>
                <a:spcPts val="0"/>
              </a:spcAft>
              <a:buSzPts val="1800"/>
              <a:buChar char="●"/>
            </a:pPr>
            <a:r>
              <a:rPr lang="en"/>
              <a:t>Image padding</a:t>
            </a:r>
            <a:endParaRPr/>
          </a:p>
          <a:p>
            <a:pPr indent="-342900" lvl="0" marL="457200" rtl="0" algn="l">
              <a:lnSpc>
                <a:spcPct val="115000"/>
              </a:lnSpc>
              <a:spcBef>
                <a:spcPts val="0"/>
              </a:spcBef>
              <a:spcAft>
                <a:spcPts val="0"/>
              </a:spcAft>
              <a:buSzPts val="1800"/>
              <a:buChar char="●"/>
            </a:pPr>
            <a:r>
              <a:rPr lang="en"/>
              <a:t>Linear spatial filtering</a:t>
            </a:r>
            <a:endParaRPr/>
          </a:p>
          <a:p>
            <a:pPr indent="-342900" lvl="0" marL="457200" rtl="0" algn="l">
              <a:lnSpc>
                <a:spcPct val="115000"/>
              </a:lnSpc>
              <a:spcBef>
                <a:spcPts val="0"/>
              </a:spcBef>
              <a:spcAft>
                <a:spcPts val="0"/>
              </a:spcAft>
              <a:buSzPts val="1800"/>
              <a:buChar char="●"/>
            </a:pPr>
            <a:r>
              <a:rPr lang="en"/>
              <a:t>Correlation and convolution</a:t>
            </a:r>
            <a:endParaRPr/>
          </a:p>
          <a:p>
            <a:pPr indent="-342900" lvl="0" marL="457200" rtl="0" algn="l">
              <a:lnSpc>
                <a:spcPct val="115000"/>
              </a:lnSpc>
              <a:spcBef>
                <a:spcPts val="0"/>
              </a:spcBef>
              <a:spcAft>
                <a:spcPts val="0"/>
              </a:spcAft>
              <a:buSzPts val="1800"/>
              <a:buChar char="●"/>
            </a:pPr>
            <a:r>
              <a:rPr lang="en"/>
              <a:t>Smoothing spatial filters: Gaussian, Average &amp; Median filtering</a:t>
            </a:r>
            <a:endParaRPr/>
          </a:p>
          <a:p>
            <a:pPr indent="-342900" lvl="0" marL="457200" rtl="0" algn="l">
              <a:lnSpc>
                <a:spcPct val="115000"/>
              </a:lnSpc>
              <a:spcBef>
                <a:spcPts val="0"/>
              </a:spcBef>
              <a:spcAft>
                <a:spcPts val="0"/>
              </a:spcAft>
              <a:buSzPts val="1800"/>
              <a:buChar char="●"/>
            </a:pPr>
            <a:r>
              <a:rPr lang="en"/>
              <a:t>Unsharp masking &amp; high boost filtering</a:t>
            </a:r>
            <a:endParaRPr/>
          </a:p>
          <a:p>
            <a:pPr indent="-342900" lvl="0" marL="457200" rtl="0" algn="l">
              <a:lnSpc>
                <a:spcPct val="115000"/>
              </a:lnSpc>
              <a:spcBef>
                <a:spcPts val="0"/>
              </a:spcBef>
              <a:spcAft>
                <a:spcPts val="0"/>
              </a:spcAft>
              <a:buSzPts val="1800"/>
              <a:buChar char="●"/>
            </a:pPr>
            <a:r>
              <a:rPr lang="en"/>
              <a:t>Geometric transformations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Linear Smoothing Filters</a:t>
            </a:r>
            <a:endParaRPr/>
          </a:p>
        </p:txBody>
      </p:sp>
      <p:sp>
        <p:nvSpPr>
          <p:cNvPr id="255" name="Google Shape;25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Applications</a:t>
            </a:r>
            <a:endParaRPr/>
          </a:p>
          <a:p>
            <a:pPr indent="-342900" lvl="0" marL="457200" rtl="0" algn="l">
              <a:lnSpc>
                <a:spcPct val="115000"/>
              </a:lnSpc>
              <a:spcBef>
                <a:spcPts val="1200"/>
              </a:spcBef>
              <a:spcAft>
                <a:spcPts val="0"/>
              </a:spcAft>
              <a:buSzPts val="1800"/>
              <a:buChar char="●"/>
            </a:pPr>
            <a:r>
              <a:rPr lang="en"/>
              <a:t>Image </a:t>
            </a:r>
            <a:r>
              <a:rPr b="1" lang="en"/>
              <a:t>Blurring </a:t>
            </a:r>
            <a:r>
              <a:rPr lang="en"/>
              <a:t>(As the name suggests)</a:t>
            </a:r>
            <a:endParaRPr/>
          </a:p>
          <a:p>
            <a:pPr indent="-342900" lvl="0" marL="457200" rtl="0" algn="l">
              <a:lnSpc>
                <a:spcPct val="115000"/>
              </a:lnSpc>
              <a:spcBef>
                <a:spcPts val="0"/>
              </a:spcBef>
              <a:spcAft>
                <a:spcPts val="0"/>
              </a:spcAft>
              <a:buSzPts val="1800"/>
              <a:buChar char="●"/>
            </a:pPr>
            <a:r>
              <a:rPr lang="en"/>
              <a:t>Image </a:t>
            </a:r>
            <a:r>
              <a:rPr b="1" lang="en"/>
              <a:t>Sharpening </a:t>
            </a:r>
            <a:r>
              <a:rPr lang="en"/>
              <a:t>(wait, sharpening from blurring? what?)</a:t>
            </a:r>
            <a:endParaRPr/>
          </a:p>
          <a:p>
            <a:pPr indent="-342900" lvl="0" marL="457200" rtl="0" algn="l">
              <a:lnSpc>
                <a:spcPct val="115000"/>
              </a:lnSpc>
              <a:spcBef>
                <a:spcPts val="0"/>
              </a:spcBef>
              <a:spcAft>
                <a:spcPts val="0"/>
              </a:spcAft>
              <a:buSzPts val="1800"/>
              <a:buChar char="●"/>
            </a:pPr>
            <a:r>
              <a:rPr lang="en"/>
              <a:t>Image </a:t>
            </a:r>
            <a:r>
              <a:rPr b="1" lang="en"/>
              <a:t>Denoising </a:t>
            </a:r>
            <a:endParaRPr b="1"/>
          </a:p>
          <a:p>
            <a:pPr indent="-342900" lvl="0" marL="457200" rtl="0" algn="l">
              <a:lnSpc>
                <a:spcPct val="115000"/>
              </a:lnSpc>
              <a:spcBef>
                <a:spcPts val="0"/>
              </a:spcBef>
              <a:spcAft>
                <a:spcPts val="0"/>
              </a:spcAft>
              <a:buSzPts val="1800"/>
              <a:buChar char="●"/>
            </a:pPr>
            <a:r>
              <a:rPr b="1" lang="en"/>
              <a:t>Low pass filtering</a:t>
            </a:r>
            <a:r>
              <a:rPr lang="en"/>
              <a:t> (getting rid of high variations)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Gaussian Filtering:The Gaussian Blur</a:t>
            </a:r>
            <a:endParaRPr/>
          </a:p>
        </p:txBody>
      </p:sp>
      <p:sp>
        <p:nvSpPr>
          <p:cNvPr id="261" name="Google Shape;261;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Result of filtering an image with with (25 x 25), σ</a:t>
            </a:r>
            <a:r>
              <a:rPr baseline="30000" lang="en"/>
              <a:t>2</a:t>
            </a:r>
            <a:r>
              <a:rPr lang="en"/>
              <a:t> = 8 Gaussian kernel</a:t>
            </a:r>
            <a:endParaRPr/>
          </a:p>
        </p:txBody>
      </p:sp>
      <p:pic>
        <p:nvPicPr>
          <p:cNvPr id="262" name="Google Shape;262;p27"/>
          <p:cNvPicPr preferRelativeResize="0"/>
          <p:nvPr/>
        </p:nvPicPr>
        <p:blipFill rotWithShape="1">
          <a:blip r:embed="rId3">
            <a:alphaModFix/>
          </a:blip>
          <a:srcRect b="0" l="0" r="0" t="0"/>
          <a:stretch/>
        </p:blipFill>
        <p:spPr>
          <a:xfrm>
            <a:off x="1571075" y="1678078"/>
            <a:ext cx="6001851" cy="2890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Gaussian Filtering:The Gaussian Blur</a:t>
            </a:r>
            <a:endParaRPr/>
          </a:p>
          <a:p>
            <a:pPr indent="0" lvl="0" marL="0" rtl="0" algn="l">
              <a:lnSpc>
                <a:spcPct val="100000"/>
              </a:lnSpc>
              <a:spcBef>
                <a:spcPts val="0"/>
              </a:spcBef>
              <a:spcAft>
                <a:spcPts val="0"/>
              </a:spcAft>
              <a:buClr>
                <a:schemeClr val="dk1"/>
              </a:buClr>
              <a:buSzPct val="39285"/>
              <a:buFont typeface="Arial"/>
              <a:buNone/>
            </a:pPr>
            <a:r>
              <a:t/>
            </a:r>
            <a:endParaRPr/>
          </a:p>
        </p:txBody>
      </p:sp>
      <p:sp>
        <p:nvSpPr>
          <p:cNvPr id="268" name="Google Shape;268;p2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Increasing the kernel shape increases blurriness, borders become more prominent</a:t>
            </a:r>
            <a:endParaRPr/>
          </a:p>
        </p:txBody>
      </p:sp>
      <p:pic>
        <p:nvPicPr>
          <p:cNvPr id="269" name="Google Shape;269;p28"/>
          <p:cNvPicPr preferRelativeResize="0"/>
          <p:nvPr/>
        </p:nvPicPr>
        <p:blipFill rotWithShape="1">
          <a:blip r:embed="rId3">
            <a:alphaModFix/>
          </a:blip>
          <a:srcRect b="0" l="0" r="0" t="0"/>
          <a:stretch/>
        </p:blipFill>
        <p:spPr>
          <a:xfrm>
            <a:off x="311700" y="1896683"/>
            <a:ext cx="8520600" cy="26721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Gaussian Filtering vs Average Filtering</a:t>
            </a:r>
            <a:endParaRPr/>
          </a:p>
        </p:txBody>
      </p:sp>
      <p:sp>
        <p:nvSpPr>
          <p:cNvPr id="275" name="Google Shape;275;p29"/>
          <p:cNvSpPr txBox="1"/>
          <p:nvPr>
            <p:ph idx="1" type="body"/>
          </p:nvPr>
        </p:nvSpPr>
        <p:spPr>
          <a:xfrm>
            <a:off x="311700" y="1152475"/>
            <a:ext cx="34509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For the same kernel size the gaussian blur </a:t>
            </a:r>
            <a:r>
              <a:rPr i="1" lang="en"/>
              <a:t>preserves more detail</a:t>
            </a:r>
            <a:r>
              <a:rPr lang="en"/>
              <a:t> of the image</a:t>
            </a:r>
            <a:endParaRPr/>
          </a:p>
          <a:p>
            <a:pPr indent="0" lvl="0" marL="0" rtl="0" algn="l">
              <a:lnSpc>
                <a:spcPct val="115000"/>
              </a:lnSpc>
              <a:spcBef>
                <a:spcPts val="1200"/>
              </a:spcBef>
              <a:spcAft>
                <a:spcPts val="1200"/>
              </a:spcAft>
              <a:buSzPts val="1800"/>
              <a:buNone/>
            </a:pPr>
            <a:r>
              <a:rPr lang="en"/>
              <a:t>Even though the image is blurred the edges are somewhat better preserved for the gaussian blurring (edge preserving blurring)</a:t>
            </a:r>
            <a:endParaRPr/>
          </a:p>
        </p:txBody>
      </p:sp>
      <p:pic>
        <p:nvPicPr>
          <p:cNvPr id="276" name="Google Shape;276;p29"/>
          <p:cNvPicPr preferRelativeResize="0"/>
          <p:nvPr/>
        </p:nvPicPr>
        <p:blipFill rotWithShape="1">
          <a:blip r:embed="rId3">
            <a:alphaModFix/>
          </a:blip>
          <a:srcRect b="0" l="0" r="0" t="0"/>
          <a:stretch/>
        </p:blipFill>
        <p:spPr>
          <a:xfrm>
            <a:off x="3762675" y="1152475"/>
            <a:ext cx="5069626" cy="3416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Order Statistic Filtering</a:t>
            </a:r>
            <a:endParaRPr/>
          </a:p>
        </p:txBody>
      </p:sp>
      <p:sp>
        <p:nvSpPr>
          <p:cNvPr id="282" name="Google Shape;282;p3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lnSpc>
                <a:spcPct val="115000"/>
              </a:lnSpc>
              <a:spcBef>
                <a:spcPts val="0"/>
              </a:spcBef>
              <a:spcAft>
                <a:spcPts val="0"/>
              </a:spcAft>
              <a:buSzPct val="117647"/>
              <a:buNone/>
            </a:pPr>
            <a:r>
              <a:rPr lang="en"/>
              <a:t>Response is based on </a:t>
            </a:r>
            <a:r>
              <a:rPr i="1" lang="en"/>
              <a:t>ordering </a:t>
            </a:r>
            <a:r>
              <a:rPr lang="en"/>
              <a:t>(ranking) the pixels contained in the pixel neighborhood (</a:t>
            </a:r>
            <a:r>
              <a:rPr i="1" lang="en"/>
              <a:t>S</a:t>
            </a:r>
            <a:r>
              <a:rPr baseline="-25000" i="1" lang="en"/>
              <a:t>xy</a:t>
            </a:r>
            <a:r>
              <a:rPr lang="en"/>
              <a:t>)</a:t>
            </a:r>
            <a:endParaRPr/>
          </a:p>
          <a:p>
            <a:pPr indent="-325755" lvl="0" marL="457200" rtl="0" algn="l">
              <a:lnSpc>
                <a:spcPct val="115000"/>
              </a:lnSpc>
              <a:spcBef>
                <a:spcPts val="1200"/>
              </a:spcBef>
              <a:spcAft>
                <a:spcPts val="0"/>
              </a:spcAft>
              <a:buSzPct val="100000"/>
              <a:buChar char="●"/>
            </a:pPr>
            <a:r>
              <a:rPr b="1" lang="en"/>
              <a:t>Median </a:t>
            </a:r>
            <a:r>
              <a:rPr lang="en"/>
              <a:t>filtering:</a:t>
            </a:r>
            <a:endParaRPr/>
          </a:p>
          <a:p>
            <a:pPr indent="0" lvl="0" marL="914400" rtl="0" algn="l">
              <a:lnSpc>
                <a:spcPct val="115000"/>
              </a:lnSpc>
              <a:spcBef>
                <a:spcPts val="1200"/>
              </a:spcBef>
              <a:spcAft>
                <a:spcPts val="0"/>
              </a:spcAft>
              <a:buSzPct val="117647"/>
              <a:buNone/>
            </a:pPr>
            <a:r>
              <a:t/>
            </a:r>
            <a:endParaRPr/>
          </a:p>
          <a:p>
            <a:pPr indent="-325755" lvl="0" marL="457200" rtl="0" algn="l">
              <a:lnSpc>
                <a:spcPct val="115000"/>
              </a:lnSpc>
              <a:spcBef>
                <a:spcPts val="1200"/>
              </a:spcBef>
              <a:spcAft>
                <a:spcPts val="0"/>
              </a:spcAft>
              <a:buSzPct val="100000"/>
              <a:buChar char="●"/>
            </a:pPr>
            <a:r>
              <a:rPr b="1" lang="en"/>
              <a:t>Max </a:t>
            </a:r>
            <a:r>
              <a:rPr lang="en"/>
              <a:t>and </a:t>
            </a:r>
            <a:r>
              <a:rPr b="1" lang="en"/>
              <a:t>min </a:t>
            </a:r>
            <a:r>
              <a:rPr lang="en"/>
              <a:t>filtering:</a:t>
            </a:r>
            <a:endParaRPr/>
          </a:p>
          <a:p>
            <a:pPr indent="0" lvl="0" marL="914400" rtl="0" algn="l">
              <a:lnSpc>
                <a:spcPct val="115000"/>
              </a:lnSpc>
              <a:spcBef>
                <a:spcPts val="1200"/>
              </a:spcBef>
              <a:spcAft>
                <a:spcPts val="0"/>
              </a:spcAft>
              <a:buSzPct val="117647"/>
              <a:buNone/>
            </a:pPr>
            <a:r>
              <a:t/>
            </a:r>
            <a:endParaRPr/>
          </a:p>
          <a:p>
            <a:pPr indent="-325755" lvl="0" marL="457200" rtl="0" algn="l">
              <a:lnSpc>
                <a:spcPct val="115000"/>
              </a:lnSpc>
              <a:spcBef>
                <a:spcPts val="1200"/>
              </a:spcBef>
              <a:spcAft>
                <a:spcPts val="0"/>
              </a:spcAft>
              <a:buSzPct val="100000"/>
              <a:buChar char="●"/>
            </a:pPr>
            <a:r>
              <a:rPr b="1" lang="en"/>
              <a:t>Midpoint </a:t>
            </a:r>
            <a:r>
              <a:rPr lang="en"/>
              <a:t>filtering:</a:t>
            </a:r>
            <a:endParaRPr/>
          </a:p>
          <a:p>
            <a:pPr indent="0" lvl="0" marL="914400" rtl="0" algn="l">
              <a:lnSpc>
                <a:spcPct val="115000"/>
              </a:lnSpc>
              <a:spcBef>
                <a:spcPts val="1200"/>
              </a:spcBef>
              <a:spcAft>
                <a:spcPts val="0"/>
              </a:spcAft>
              <a:buSzPct val="117647"/>
              <a:buNone/>
            </a:pPr>
            <a:r>
              <a:t/>
            </a:r>
            <a:endParaRPr/>
          </a:p>
          <a:p>
            <a:pPr indent="-325755" lvl="0" marL="457200" rtl="0" algn="l">
              <a:lnSpc>
                <a:spcPct val="115000"/>
              </a:lnSpc>
              <a:spcBef>
                <a:spcPts val="1200"/>
              </a:spcBef>
              <a:spcAft>
                <a:spcPts val="0"/>
              </a:spcAft>
              <a:buSzPct val="100000"/>
              <a:buChar char="●"/>
            </a:pPr>
            <a:r>
              <a:rPr b="1" lang="en"/>
              <a:t>Alpha-trimmed</a:t>
            </a:r>
            <a:r>
              <a:rPr lang="en"/>
              <a:t> mean filtering:</a:t>
            </a:r>
            <a:br>
              <a:rPr lang="en"/>
            </a:br>
            <a:endParaRPr/>
          </a:p>
        </p:txBody>
      </p:sp>
      <p:pic>
        <p:nvPicPr>
          <p:cNvPr id="283" name="Google Shape;283;p30"/>
          <p:cNvPicPr preferRelativeResize="0"/>
          <p:nvPr/>
        </p:nvPicPr>
        <p:blipFill rotWithShape="1">
          <a:blip r:embed="rId3">
            <a:alphaModFix/>
          </a:blip>
          <a:srcRect b="0" l="0" r="0" t="0"/>
          <a:stretch/>
        </p:blipFill>
        <p:spPr>
          <a:xfrm>
            <a:off x="3658500" y="1568025"/>
            <a:ext cx="1827000" cy="388150"/>
          </a:xfrm>
          <a:prstGeom prst="rect">
            <a:avLst/>
          </a:prstGeom>
          <a:noFill/>
          <a:ln>
            <a:noFill/>
          </a:ln>
        </p:spPr>
      </p:pic>
      <p:pic>
        <p:nvPicPr>
          <p:cNvPr id="284" name="Google Shape;284;p30"/>
          <p:cNvPicPr preferRelativeResize="0"/>
          <p:nvPr/>
        </p:nvPicPr>
        <p:blipFill rotWithShape="1">
          <a:blip r:embed="rId4">
            <a:alphaModFix/>
          </a:blip>
          <a:srcRect b="0" l="0" r="0" t="0"/>
          <a:stretch/>
        </p:blipFill>
        <p:spPr>
          <a:xfrm>
            <a:off x="3594875" y="2247963"/>
            <a:ext cx="1827000" cy="391002"/>
          </a:xfrm>
          <a:prstGeom prst="rect">
            <a:avLst/>
          </a:prstGeom>
          <a:noFill/>
          <a:ln>
            <a:noFill/>
          </a:ln>
        </p:spPr>
      </p:pic>
      <p:pic>
        <p:nvPicPr>
          <p:cNvPr id="285" name="Google Shape;285;p30"/>
          <p:cNvPicPr preferRelativeResize="0"/>
          <p:nvPr/>
        </p:nvPicPr>
        <p:blipFill rotWithShape="1">
          <a:blip r:embed="rId5">
            <a:alphaModFix/>
          </a:blip>
          <a:srcRect b="0" l="0" r="0" t="0"/>
          <a:stretch/>
        </p:blipFill>
        <p:spPr>
          <a:xfrm>
            <a:off x="5572625" y="2285120"/>
            <a:ext cx="1827000" cy="377804"/>
          </a:xfrm>
          <a:prstGeom prst="rect">
            <a:avLst/>
          </a:prstGeom>
          <a:noFill/>
          <a:ln>
            <a:noFill/>
          </a:ln>
        </p:spPr>
      </p:pic>
      <p:pic>
        <p:nvPicPr>
          <p:cNvPr id="286" name="Google Shape;286;p30"/>
          <p:cNvPicPr preferRelativeResize="0"/>
          <p:nvPr/>
        </p:nvPicPr>
        <p:blipFill rotWithShape="1">
          <a:blip r:embed="rId6">
            <a:alphaModFix/>
          </a:blip>
          <a:srcRect b="0" l="0" r="0" t="0"/>
          <a:stretch/>
        </p:blipFill>
        <p:spPr>
          <a:xfrm>
            <a:off x="3594875" y="2930775"/>
            <a:ext cx="3443180" cy="572700"/>
          </a:xfrm>
          <a:prstGeom prst="rect">
            <a:avLst/>
          </a:prstGeom>
          <a:noFill/>
          <a:ln>
            <a:noFill/>
          </a:ln>
        </p:spPr>
      </p:pic>
      <p:pic>
        <p:nvPicPr>
          <p:cNvPr id="287" name="Google Shape;287;p30"/>
          <p:cNvPicPr preferRelativeResize="0"/>
          <p:nvPr/>
        </p:nvPicPr>
        <p:blipFill rotWithShape="1">
          <a:blip r:embed="rId7">
            <a:alphaModFix/>
          </a:blip>
          <a:srcRect b="0" l="0" r="0" t="0"/>
          <a:stretch/>
        </p:blipFill>
        <p:spPr>
          <a:xfrm>
            <a:off x="3594875" y="3764725"/>
            <a:ext cx="2404750" cy="479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Median Filtering</a:t>
            </a:r>
            <a:endParaRPr/>
          </a:p>
        </p:txBody>
      </p:sp>
      <p:sp>
        <p:nvSpPr>
          <p:cNvPr id="293" name="Google Shape;293;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Median Filter (Order-statistic filter)</a:t>
            </a:r>
            <a:endParaRPr/>
          </a:p>
          <a:p>
            <a:pPr indent="-342900" lvl="0" marL="457200" rtl="0" algn="l">
              <a:lnSpc>
                <a:spcPct val="115000"/>
              </a:lnSpc>
              <a:spcBef>
                <a:spcPts val="1200"/>
              </a:spcBef>
              <a:spcAft>
                <a:spcPts val="0"/>
              </a:spcAft>
              <a:buSzPts val="1800"/>
              <a:buChar char="●"/>
            </a:pPr>
            <a:r>
              <a:rPr lang="en"/>
              <a:t>nonlinear spatial filter</a:t>
            </a:r>
            <a:endParaRPr/>
          </a:p>
          <a:p>
            <a:pPr indent="-342900" lvl="0" marL="457200" rtl="0" algn="l">
              <a:lnSpc>
                <a:spcPct val="115000"/>
              </a:lnSpc>
              <a:spcBef>
                <a:spcPts val="0"/>
              </a:spcBef>
              <a:spcAft>
                <a:spcPts val="0"/>
              </a:spcAft>
              <a:buSzPts val="1800"/>
              <a:buChar char="●"/>
            </a:pPr>
            <a:r>
              <a:rPr lang="en"/>
              <a:t>each pixel value is replaced by the median of the intensity values in the neighborhood</a:t>
            </a:r>
            <a:endParaRPr/>
          </a:p>
          <a:p>
            <a:pPr indent="-342900" lvl="0" marL="457200" rtl="0" algn="l">
              <a:lnSpc>
                <a:spcPct val="115000"/>
              </a:lnSpc>
              <a:spcBef>
                <a:spcPts val="0"/>
              </a:spcBef>
              <a:spcAft>
                <a:spcPts val="0"/>
              </a:spcAft>
              <a:buSzPts val="1800"/>
              <a:buChar char="●"/>
            </a:pPr>
            <a:r>
              <a:rPr lang="en"/>
              <a:t>excellent noise-reduction capabilities</a:t>
            </a:r>
            <a:endParaRPr/>
          </a:p>
          <a:p>
            <a:pPr indent="-342900" lvl="0" marL="457200" rtl="0" algn="l">
              <a:lnSpc>
                <a:spcPct val="115000"/>
              </a:lnSpc>
              <a:spcBef>
                <a:spcPts val="0"/>
              </a:spcBef>
              <a:spcAft>
                <a:spcPts val="0"/>
              </a:spcAft>
              <a:buSzPts val="1800"/>
              <a:buChar char="●"/>
            </a:pPr>
            <a:r>
              <a:rPr lang="en"/>
              <a:t>less blurring than linear filters</a:t>
            </a:r>
            <a:endParaRPr/>
          </a:p>
          <a:p>
            <a:pPr indent="-342900" lvl="0" marL="457200" rtl="0" algn="l">
              <a:lnSpc>
                <a:spcPct val="115000"/>
              </a:lnSpc>
              <a:spcBef>
                <a:spcPts val="0"/>
              </a:spcBef>
              <a:spcAft>
                <a:spcPts val="0"/>
              </a:spcAft>
              <a:buSzPts val="1800"/>
              <a:buChar char="●"/>
            </a:pPr>
            <a:r>
              <a:rPr lang="en"/>
              <a:t>particularly effective with impulse noise (salt and pepper noise)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Noise-corrupted Image</a:t>
            </a:r>
            <a:endParaRPr/>
          </a:p>
        </p:txBody>
      </p:sp>
      <p:sp>
        <p:nvSpPr>
          <p:cNvPr id="299" name="Google Shape;299;p32"/>
          <p:cNvSpPr txBox="1"/>
          <p:nvPr>
            <p:ph idx="1" type="body"/>
          </p:nvPr>
        </p:nvSpPr>
        <p:spPr>
          <a:xfrm>
            <a:off x="3728100" y="1152475"/>
            <a:ext cx="16878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b="1" lang="en"/>
              <a:t>&lt; </a:t>
            </a:r>
            <a:r>
              <a:rPr lang="en"/>
              <a:t>Original image (left)</a:t>
            </a:r>
            <a:endParaRPr/>
          </a:p>
          <a:p>
            <a:pPr indent="0" lvl="0" marL="0" rtl="0" algn="ctr">
              <a:lnSpc>
                <a:spcPct val="115000"/>
              </a:lnSpc>
              <a:spcBef>
                <a:spcPts val="1200"/>
              </a:spcBef>
              <a:spcAft>
                <a:spcPts val="1200"/>
              </a:spcAft>
              <a:buSzPts val="1800"/>
              <a:buNone/>
            </a:pPr>
            <a:r>
              <a:rPr lang="en"/>
              <a:t>Noisy image </a:t>
            </a:r>
            <a:r>
              <a:rPr b="1" lang="en"/>
              <a:t>&gt;</a:t>
            </a:r>
            <a:r>
              <a:rPr lang="en"/>
              <a:t> (right) (Gaussian noise)</a:t>
            </a:r>
            <a:endParaRPr/>
          </a:p>
        </p:txBody>
      </p:sp>
      <p:pic>
        <p:nvPicPr>
          <p:cNvPr id="300" name="Google Shape;300;p32"/>
          <p:cNvPicPr preferRelativeResize="0"/>
          <p:nvPr/>
        </p:nvPicPr>
        <p:blipFill rotWithShape="1">
          <a:blip r:embed="rId3">
            <a:alphaModFix/>
          </a:blip>
          <a:srcRect b="0" l="0" r="0" t="0"/>
          <a:stretch/>
        </p:blipFill>
        <p:spPr>
          <a:xfrm>
            <a:off x="5415900" y="1152475"/>
            <a:ext cx="3416400" cy="3416400"/>
          </a:xfrm>
          <a:prstGeom prst="rect">
            <a:avLst/>
          </a:prstGeom>
          <a:noFill/>
          <a:ln>
            <a:noFill/>
          </a:ln>
        </p:spPr>
      </p:pic>
      <p:pic>
        <p:nvPicPr>
          <p:cNvPr id="301" name="Google Shape;301;p32"/>
          <p:cNvPicPr preferRelativeResize="0"/>
          <p:nvPr/>
        </p:nvPicPr>
        <p:blipFill rotWithShape="1">
          <a:blip r:embed="rId4">
            <a:alphaModFix/>
          </a:blip>
          <a:srcRect b="0" l="0" r="0" t="0"/>
          <a:stretch/>
        </p:blipFill>
        <p:spPr>
          <a:xfrm>
            <a:off x="311700" y="1152475"/>
            <a:ext cx="3416400" cy="3416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Noise Reduction Using Linear Filtering</a:t>
            </a:r>
            <a:endParaRPr/>
          </a:p>
        </p:txBody>
      </p:sp>
      <p:sp>
        <p:nvSpPr>
          <p:cNvPr id="307" name="Google Shape;307;p33"/>
          <p:cNvSpPr txBox="1"/>
          <p:nvPr>
            <p:ph idx="1" type="body"/>
          </p:nvPr>
        </p:nvSpPr>
        <p:spPr>
          <a:xfrm>
            <a:off x="3728100" y="1152475"/>
            <a:ext cx="1687800" cy="34164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15000"/>
              </a:lnSpc>
              <a:spcBef>
                <a:spcPts val="0"/>
              </a:spcBef>
              <a:spcAft>
                <a:spcPts val="0"/>
              </a:spcAft>
              <a:buClr>
                <a:schemeClr val="dk1"/>
              </a:buClr>
              <a:buSzPts val="1100"/>
              <a:buFont typeface="Arial"/>
              <a:buNone/>
            </a:pPr>
            <a:r>
              <a:rPr b="1" lang="en"/>
              <a:t>&lt; </a:t>
            </a:r>
            <a:r>
              <a:rPr lang="en"/>
              <a:t>Original grayscale  image (left)</a:t>
            </a:r>
            <a:endParaRPr/>
          </a:p>
          <a:p>
            <a:pPr indent="0" lvl="0" marL="0" rtl="0" algn="ctr">
              <a:lnSpc>
                <a:spcPct val="115000"/>
              </a:lnSpc>
              <a:spcBef>
                <a:spcPts val="1200"/>
              </a:spcBef>
              <a:spcAft>
                <a:spcPts val="1200"/>
              </a:spcAft>
              <a:buClr>
                <a:schemeClr val="dk1"/>
              </a:buClr>
              <a:buSzPts val="1100"/>
              <a:buFont typeface="Arial"/>
              <a:buNone/>
            </a:pPr>
            <a:r>
              <a:rPr lang="en"/>
              <a:t>Noisy image </a:t>
            </a:r>
            <a:r>
              <a:rPr b="1" lang="en"/>
              <a:t>&gt;</a:t>
            </a:r>
            <a:r>
              <a:rPr lang="en"/>
              <a:t> (right) (Salt and pepper noise, pretty common for old b&amp;w cameras)</a:t>
            </a:r>
            <a:endParaRPr/>
          </a:p>
        </p:txBody>
      </p:sp>
      <p:pic>
        <p:nvPicPr>
          <p:cNvPr id="308" name="Google Shape;308;p33"/>
          <p:cNvPicPr preferRelativeResize="0"/>
          <p:nvPr/>
        </p:nvPicPr>
        <p:blipFill rotWithShape="1">
          <a:blip r:embed="rId3">
            <a:alphaModFix/>
          </a:blip>
          <a:srcRect b="0" l="0" r="0" t="0"/>
          <a:stretch/>
        </p:blipFill>
        <p:spPr>
          <a:xfrm>
            <a:off x="5415900" y="1152475"/>
            <a:ext cx="3416400" cy="3416400"/>
          </a:xfrm>
          <a:prstGeom prst="rect">
            <a:avLst/>
          </a:prstGeom>
          <a:noFill/>
          <a:ln>
            <a:noFill/>
          </a:ln>
        </p:spPr>
      </p:pic>
      <p:pic>
        <p:nvPicPr>
          <p:cNvPr id="309" name="Google Shape;309;p33"/>
          <p:cNvPicPr preferRelativeResize="0"/>
          <p:nvPr/>
        </p:nvPicPr>
        <p:blipFill rotWithShape="1">
          <a:blip r:embed="rId4">
            <a:alphaModFix/>
          </a:blip>
          <a:srcRect b="0" l="0" r="0" t="0"/>
          <a:stretch/>
        </p:blipFill>
        <p:spPr>
          <a:xfrm>
            <a:off x="311700" y="1152475"/>
            <a:ext cx="3416400" cy="3416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Noise Reduction Using Linear Filtering</a:t>
            </a:r>
            <a:endParaRPr/>
          </a:p>
        </p:txBody>
      </p:sp>
      <p:sp>
        <p:nvSpPr>
          <p:cNvPr id="315" name="Google Shape;315;p34"/>
          <p:cNvSpPr txBox="1"/>
          <p:nvPr>
            <p:ph idx="1" type="body"/>
          </p:nvPr>
        </p:nvSpPr>
        <p:spPr>
          <a:xfrm>
            <a:off x="3728100" y="1152475"/>
            <a:ext cx="16878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en"/>
              <a:t>Gaussian filter used to denoise both noisy images (25 x 25) σ</a:t>
            </a:r>
            <a:r>
              <a:rPr baseline="30000" lang="en"/>
              <a:t>2</a:t>
            </a:r>
            <a:r>
              <a:rPr lang="en"/>
              <a:t>=3</a:t>
            </a:r>
            <a:endParaRPr/>
          </a:p>
          <a:p>
            <a:pPr indent="0" lvl="0" marL="0" rtl="0" algn="ctr">
              <a:lnSpc>
                <a:spcPct val="115000"/>
              </a:lnSpc>
              <a:spcBef>
                <a:spcPts val="1200"/>
              </a:spcBef>
              <a:spcAft>
                <a:spcPts val="1200"/>
              </a:spcAft>
              <a:buSzPts val="1800"/>
              <a:buNone/>
            </a:pPr>
            <a:r>
              <a:rPr lang="en"/>
              <a:t>Output is blurred, s&amp;p not properly removed</a:t>
            </a:r>
            <a:endParaRPr/>
          </a:p>
        </p:txBody>
      </p:sp>
      <p:pic>
        <p:nvPicPr>
          <p:cNvPr id="316" name="Google Shape;316;p34"/>
          <p:cNvPicPr preferRelativeResize="0"/>
          <p:nvPr/>
        </p:nvPicPr>
        <p:blipFill rotWithShape="1">
          <a:blip r:embed="rId3">
            <a:alphaModFix/>
          </a:blip>
          <a:srcRect b="0" l="0" r="0" t="0"/>
          <a:stretch/>
        </p:blipFill>
        <p:spPr>
          <a:xfrm>
            <a:off x="311700" y="1152475"/>
            <a:ext cx="3416400" cy="3416400"/>
          </a:xfrm>
          <a:prstGeom prst="rect">
            <a:avLst/>
          </a:prstGeom>
          <a:noFill/>
          <a:ln>
            <a:noFill/>
          </a:ln>
        </p:spPr>
      </p:pic>
      <p:pic>
        <p:nvPicPr>
          <p:cNvPr id="317" name="Google Shape;317;p34"/>
          <p:cNvPicPr preferRelativeResize="0"/>
          <p:nvPr/>
        </p:nvPicPr>
        <p:blipFill rotWithShape="1">
          <a:blip r:embed="rId4">
            <a:alphaModFix/>
          </a:blip>
          <a:srcRect b="0" l="0" r="0" t="0"/>
          <a:stretch/>
        </p:blipFill>
        <p:spPr>
          <a:xfrm>
            <a:off x="5415900" y="1152475"/>
            <a:ext cx="3416400" cy="341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Noise Reduction Using Nonlinear Filtering</a:t>
            </a:r>
            <a:endParaRPr/>
          </a:p>
        </p:txBody>
      </p:sp>
      <p:sp>
        <p:nvSpPr>
          <p:cNvPr id="323" name="Google Shape;323;p35"/>
          <p:cNvSpPr txBox="1"/>
          <p:nvPr>
            <p:ph idx="1" type="body"/>
          </p:nvPr>
        </p:nvSpPr>
        <p:spPr>
          <a:xfrm>
            <a:off x="3728100" y="1152475"/>
            <a:ext cx="1687800" cy="34164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0"/>
              </a:spcAft>
              <a:buSzPts val="1800"/>
              <a:buNone/>
            </a:pPr>
            <a:r>
              <a:rPr lang="en"/>
              <a:t>Median filter is used to denoise the salt and pepper noise</a:t>
            </a:r>
            <a:endParaRPr/>
          </a:p>
          <a:p>
            <a:pPr indent="0" lvl="0" marL="0" rtl="0" algn="ctr">
              <a:lnSpc>
                <a:spcPct val="115000"/>
              </a:lnSpc>
              <a:spcBef>
                <a:spcPts val="1200"/>
              </a:spcBef>
              <a:spcAft>
                <a:spcPts val="1200"/>
              </a:spcAft>
              <a:buSzPts val="1800"/>
              <a:buNone/>
            </a:pPr>
            <a:r>
              <a:rPr lang="en"/>
              <a:t>(can you tell the original from the filtered one?)</a:t>
            </a:r>
            <a:endParaRPr/>
          </a:p>
        </p:txBody>
      </p:sp>
      <p:pic>
        <p:nvPicPr>
          <p:cNvPr id="324" name="Google Shape;324;p35"/>
          <p:cNvPicPr preferRelativeResize="0"/>
          <p:nvPr/>
        </p:nvPicPr>
        <p:blipFill rotWithShape="1">
          <a:blip r:embed="rId3">
            <a:alphaModFix/>
          </a:blip>
          <a:srcRect b="0" l="0" r="0" t="0"/>
          <a:stretch/>
        </p:blipFill>
        <p:spPr>
          <a:xfrm>
            <a:off x="311700" y="1152475"/>
            <a:ext cx="3416400" cy="3416400"/>
          </a:xfrm>
          <a:prstGeom prst="rect">
            <a:avLst/>
          </a:prstGeom>
          <a:noFill/>
          <a:ln>
            <a:noFill/>
          </a:ln>
        </p:spPr>
      </p:pic>
      <p:pic>
        <p:nvPicPr>
          <p:cNvPr id="325" name="Google Shape;325;p35"/>
          <p:cNvPicPr preferRelativeResize="0"/>
          <p:nvPr/>
        </p:nvPicPr>
        <p:blipFill rotWithShape="1">
          <a:blip r:embed="rId4">
            <a:alphaModFix/>
          </a:blip>
          <a:srcRect b="0" l="0" r="0" t="0"/>
          <a:stretch/>
        </p:blipFill>
        <p:spPr>
          <a:xfrm>
            <a:off x="5415900" y="1152475"/>
            <a:ext cx="3416400"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Spatial Operations</a:t>
            </a:r>
            <a:endParaRPr/>
          </a:p>
        </p:txBody>
      </p:sp>
      <p:sp>
        <p:nvSpPr>
          <p:cNvPr id="72" name="Google Shape;72;p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Can be subdivided into 3 broad categories:</a:t>
            </a:r>
            <a:endParaRPr/>
          </a:p>
          <a:p>
            <a:pPr indent="-342900" lvl="0" marL="457200" rtl="0" algn="l">
              <a:lnSpc>
                <a:spcPct val="115000"/>
              </a:lnSpc>
              <a:spcBef>
                <a:spcPts val="1200"/>
              </a:spcBef>
              <a:spcAft>
                <a:spcPts val="0"/>
              </a:spcAft>
              <a:buSzPts val="1800"/>
              <a:buAutoNum type="arabicPeriod"/>
            </a:pPr>
            <a:r>
              <a:rPr lang="en"/>
              <a:t>Single-pixel operations or </a:t>
            </a:r>
            <a:r>
              <a:rPr b="1" lang="en"/>
              <a:t>point processing</a:t>
            </a:r>
            <a:r>
              <a:rPr lang="en"/>
              <a:t> (covered in the last lecture)</a:t>
            </a:r>
            <a:endParaRPr/>
          </a:p>
          <a:p>
            <a:pPr indent="-342900" lvl="0" marL="457200" rtl="0" algn="l">
              <a:lnSpc>
                <a:spcPct val="115000"/>
              </a:lnSpc>
              <a:spcBef>
                <a:spcPts val="0"/>
              </a:spcBef>
              <a:spcAft>
                <a:spcPts val="0"/>
              </a:spcAft>
              <a:buSzPts val="1800"/>
              <a:buAutoNum type="arabicPeriod"/>
            </a:pPr>
            <a:r>
              <a:rPr lang="en"/>
              <a:t>Neighborhood operations or </a:t>
            </a:r>
            <a:r>
              <a:rPr b="1" lang="en"/>
              <a:t>neighborhood processing</a:t>
            </a:r>
            <a:endParaRPr b="1"/>
          </a:p>
          <a:p>
            <a:pPr indent="-342900" lvl="0" marL="457200" rtl="0" algn="l">
              <a:lnSpc>
                <a:spcPct val="115000"/>
              </a:lnSpc>
              <a:spcBef>
                <a:spcPts val="0"/>
              </a:spcBef>
              <a:spcAft>
                <a:spcPts val="0"/>
              </a:spcAft>
              <a:buSzPts val="1800"/>
              <a:buAutoNum type="arabicPeriod"/>
            </a:pPr>
            <a:r>
              <a:rPr lang="en"/>
              <a:t>Geometric spatial </a:t>
            </a:r>
            <a:r>
              <a:rPr b="1" lang="en"/>
              <a:t>transformations</a:t>
            </a:r>
            <a:r>
              <a:rPr lang="en"/>
              <a:t> (won’t go into too much detail)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Unsharp Masking &amp; High Boost Filtering</a:t>
            </a:r>
            <a:endParaRPr/>
          </a:p>
        </p:txBody>
      </p:sp>
      <p:sp>
        <p:nvSpPr>
          <p:cNvPr id="331" name="Google Shape;331;p36"/>
          <p:cNvSpPr txBox="1"/>
          <p:nvPr>
            <p:ph idx="1" type="body"/>
          </p:nvPr>
        </p:nvSpPr>
        <p:spPr>
          <a:xfrm>
            <a:off x="311700" y="1152475"/>
            <a:ext cx="5658300" cy="342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
              <a:t>This unsharp masking process consists of the following steps:</a:t>
            </a:r>
            <a:endParaRPr/>
          </a:p>
          <a:p>
            <a:pPr indent="-342900" lvl="0" marL="457200" rtl="0" algn="l">
              <a:lnSpc>
                <a:spcPct val="115000"/>
              </a:lnSpc>
              <a:spcBef>
                <a:spcPts val="1200"/>
              </a:spcBef>
              <a:spcAft>
                <a:spcPts val="0"/>
              </a:spcAft>
              <a:buSzPts val="1800"/>
              <a:buAutoNum type="arabicPeriod"/>
            </a:pPr>
            <a:r>
              <a:rPr lang="en"/>
              <a:t>Blur the original image </a:t>
            </a:r>
            <a:endParaRPr/>
          </a:p>
          <a:p>
            <a:pPr indent="-317500" lvl="1" marL="914400" rtl="0" algn="l">
              <a:lnSpc>
                <a:spcPct val="115000"/>
              </a:lnSpc>
              <a:spcBef>
                <a:spcPts val="0"/>
              </a:spcBef>
              <a:spcAft>
                <a:spcPts val="0"/>
              </a:spcAft>
              <a:buSzPts val="1400"/>
              <a:buAutoNum type="alphaLcPeriod"/>
            </a:pPr>
            <a:r>
              <a:rPr i="1" lang="en"/>
              <a:t>f’</a:t>
            </a:r>
            <a:r>
              <a:rPr lang="en"/>
              <a:t>(x, y) = Blur[</a:t>
            </a:r>
            <a:r>
              <a:rPr i="1" lang="en"/>
              <a:t>f</a:t>
            </a:r>
            <a:r>
              <a:rPr lang="en"/>
              <a:t>(x, y)]</a:t>
            </a:r>
            <a:endParaRPr/>
          </a:p>
          <a:p>
            <a:pPr indent="-342900" lvl="0" marL="457200" rtl="0" algn="l">
              <a:lnSpc>
                <a:spcPct val="115000"/>
              </a:lnSpc>
              <a:spcBef>
                <a:spcPts val="0"/>
              </a:spcBef>
              <a:spcAft>
                <a:spcPts val="0"/>
              </a:spcAft>
              <a:buSzPts val="1800"/>
              <a:buAutoNum type="arabicPeriod"/>
            </a:pPr>
            <a:r>
              <a:rPr lang="en"/>
              <a:t>Subtract the blurred image from the original (the resulting difference is called the mask) </a:t>
            </a:r>
            <a:endParaRPr/>
          </a:p>
          <a:p>
            <a:pPr indent="-317500" lvl="1" marL="914400" rtl="0" algn="l">
              <a:lnSpc>
                <a:spcPct val="115000"/>
              </a:lnSpc>
              <a:spcBef>
                <a:spcPts val="0"/>
              </a:spcBef>
              <a:spcAft>
                <a:spcPts val="0"/>
              </a:spcAft>
              <a:buSzPts val="1400"/>
              <a:buAutoNum type="alphaLcPeriod"/>
            </a:pPr>
            <a:r>
              <a:rPr i="1" lang="en"/>
              <a:t>g</a:t>
            </a:r>
            <a:r>
              <a:rPr baseline="-25000" i="1" lang="en"/>
              <a:t>mask</a:t>
            </a:r>
            <a:r>
              <a:rPr lang="en"/>
              <a:t>(x, y) = </a:t>
            </a:r>
            <a:r>
              <a:rPr i="1" lang="en"/>
              <a:t>f</a:t>
            </a:r>
            <a:r>
              <a:rPr lang="en"/>
              <a:t>(x, y) - </a:t>
            </a:r>
            <a:r>
              <a:rPr i="1" lang="en"/>
              <a:t>f’</a:t>
            </a:r>
            <a:r>
              <a:rPr lang="en"/>
              <a:t>(x, y)</a:t>
            </a:r>
            <a:endParaRPr/>
          </a:p>
          <a:p>
            <a:pPr indent="-342900" lvl="0" marL="457200" rtl="0" algn="l">
              <a:lnSpc>
                <a:spcPct val="115000"/>
              </a:lnSpc>
              <a:spcBef>
                <a:spcPts val="0"/>
              </a:spcBef>
              <a:spcAft>
                <a:spcPts val="0"/>
              </a:spcAft>
              <a:buSzPts val="1800"/>
              <a:buAutoNum type="arabicPeriod"/>
            </a:pPr>
            <a:r>
              <a:rPr lang="en"/>
              <a:t>Add the mask to the original</a:t>
            </a:r>
            <a:endParaRPr/>
          </a:p>
          <a:p>
            <a:pPr indent="-317500" lvl="1" marL="914400" rtl="0" algn="l">
              <a:lnSpc>
                <a:spcPct val="115000"/>
              </a:lnSpc>
              <a:spcBef>
                <a:spcPts val="0"/>
              </a:spcBef>
              <a:spcAft>
                <a:spcPts val="0"/>
              </a:spcAft>
              <a:buSzPts val="1400"/>
              <a:buAutoNum type="alphaLcPeriod"/>
            </a:pPr>
            <a:r>
              <a:rPr i="1" lang="en"/>
              <a:t>g</a:t>
            </a:r>
            <a:r>
              <a:rPr lang="en"/>
              <a:t>(x, y) = </a:t>
            </a:r>
            <a:r>
              <a:rPr i="1" lang="en"/>
              <a:t>f</a:t>
            </a:r>
            <a:r>
              <a:rPr lang="en"/>
              <a:t>(x, y) + </a:t>
            </a:r>
            <a:r>
              <a:rPr b="1" i="1" lang="en"/>
              <a:t>k </a:t>
            </a:r>
            <a:r>
              <a:rPr lang="en"/>
              <a:t>* </a:t>
            </a:r>
            <a:r>
              <a:rPr i="1" lang="en"/>
              <a:t>g</a:t>
            </a:r>
            <a:r>
              <a:rPr baseline="-25000" i="1" lang="en"/>
              <a:t>mask</a:t>
            </a:r>
            <a:r>
              <a:rPr lang="en"/>
              <a:t>(x, y)</a:t>
            </a:r>
            <a:endParaRPr/>
          </a:p>
          <a:p>
            <a:pPr indent="0" lvl="0" marL="0" rtl="0" algn="l">
              <a:lnSpc>
                <a:spcPct val="115000"/>
              </a:lnSpc>
              <a:spcBef>
                <a:spcPts val="1200"/>
              </a:spcBef>
              <a:spcAft>
                <a:spcPts val="1200"/>
              </a:spcAft>
              <a:buSzPts val="1800"/>
              <a:buNone/>
            </a:pPr>
            <a:r>
              <a:rPr b="1" i="1" lang="en"/>
              <a:t>k</a:t>
            </a:r>
            <a:r>
              <a:rPr b="1" lang="en"/>
              <a:t> = 1</a:t>
            </a:r>
            <a:r>
              <a:rPr lang="en"/>
              <a:t> is </a:t>
            </a:r>
            <a:r>
              <a:rPr i="1" lang="en"/>
              <a:t>unsharp masking</a:t>
            </a:r>
            <a:r>
              <a:rPr lang="en"/>
              <a:t>, </a:t>
            </a:r>
            <a:r>
              <a:rPr b="1" i="1" lang="en"/>
              <a:t>k </a:t>
            </a:r>
            <a:r>
              <a:rPr b="1" lang="en"/>
              <a:t>&gt; 1</a:t>
            </a:r>
            <a:r>
              <a:rPr lang="en"/>
              <a:t> is </a:t>
            </a:r>
            <a:r>
              <a:rPr i="1" lang="en"/>
              <a:t>high boost filtering</a:t>
            </a:r>
            <a:endParaRPr i="1"/>
          </a:p>
        </p:txBody>
      </p:sp>
      <p:pic>
        <p:nvPicPr>
          <p:cNvPr id="332" name="Google Shape;332;p36"/>
          <p:cNvPicPr preferRelativeResize="0"/>
          <p:nvPr/>
        </p:nvPicPr>
        <p:blipFill rotWithShape="1">
          <a:blip r:embed="rId3">
            <a:alphaModFix/>
          </a:blip>
          <a:srcRect b="0" l="0" r="0" t="0"/>
          <a:stretch/>
        </p:blipFill>
        <p:spPr>
          <a:xfrm>
            <a:off x="6305350" y="1017725"/>
            <a:ext cx="2229400" cy="3416400"/>
          </a:xfrm>
          <a:prstGeom prst="rect">
            <a:avLst/>
          </a:prstGeom>
          <a:noFill/>
          <a:ln>
            <a:noFill/>
          </a:ln>
        </p:spPr>
      </p:pic>
      <p:sp>
        <p:nvSpPr>
          <p:cNvPr id="333" name="Google Shape;333;p36"/>
          <p:cNvSpPr txBox="1"/>
          <p:nvPr/>
        </p:nvSpPr>
        <p:spPr>
          <a:xfrm>
            <a:off x="6820200" y="4434125"/>
            <a:ext cx="2012100" cy="4323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Third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Unsharp Masking</a:t>
            </a:r>
            <a:endParaRPr/>
          </a:p>
        </p:txBody>
      </p:sp>
      <p:sp>
        <p:nvSpPr>
          <p:cNvPr id="339" name="Google Shape;339;p3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40" name="Google Shape;340;p37"/>
          <p:cNvPicPr preferRelativeResize="0"/>
          <p:nvPr/>
        </p:nvPicPr>
        <p:blipFill rotWithShape="1">
          <a:blip r:embed="rId3">
            <a:alphaModFix/>
          </a:blip>
          <a:srcRect b="0" l="0" r="0" t="0"/>
          <a:stretch/>
        </p:blipFill>
        <p:spPr>
          <a:xfrm>
            <a:off x="1087925" y="1152476"/>
            <a:ext cx="6968148" cy="34164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High Boost Filtering</a:t>
            </a:r>
            <a:endParaRPr/>
          </a:p>
        </p:txBody>
      </p:sp>
      <p:sp>
        <p:nvSpPr>
          <p:cNvPr id="346" name="Google Shape;346;p3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347" name="Google Shape;347;p38"/>
          <p:cNvPicPr preferRelativeResize="0"/>
          <p:nvPr/>
        </p:nvPicPr>
        <p:blipFill rotWithShape="1">
          <a:blip r:embed="rId3">
            <a:alphaModFix/>
          </a:blip>
          <a:srcRect b="0" l="0" r="0" t="0"/>
          <a:stretch/>
        </p:blipFill>
        <p:spPr>
          <a:xfrm>
            <a:off x="1075338" y="1152474"/>
            <a:ext cx="6993332" cy="3416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76bbd0110e_0_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Edge Detection</a:t>
            </a:r>
            <a:endParaRPr/>
          </a:p>
        </p:txBody>
      </p:sp>
      <p:sp>
        <p:nvSpPr>
          <p:cNvPr id="353" name="Google Shape;353;g276bbd0110e_0_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S</a:t>
            </a:r>
            <a:r>
              <a:rPr lang="en"/>
              <a:t>udden changes of discontinuities in an image are known as edges. Significant transitions in an image are called as edges.</a:t>
            </a:r>
            <a:endParaRPr/>
          </a:p>
          <a:p>
            <a:pPr indent="-342900" lvl="0" marL="457200" rtl="0" algn="just">
              <a:spcBef>
                <a:spcPts val="0"/>
              </a:spcBef>
              <a:spcAft>
                <a:spcPts val="0"/>
              </a:spcAft>
              <a:buSzPts val="1800"/>
              <a:buChar char="●"/>
            </a:pPr>
            <a:r>
              <a:rPr lang="en"/>
              <a:t>Most of the shape information of an image is enclosed in edges. </a:t>
            </a:r>
            <a:endParaRPr/>
          </a:p>
          <a:p>
            <a:pPr indent="-342900" lvl="0" marL="457200" rtl="0" algn="just">
              <a:spcBef>
                <a:spcPts val="0"/>
              </a:spcBef>
              <a:spcAft>
                <a:spcPts val="0"/>
              </a:spcAft>
              <a:buSzPts val="1800"/>
              <a:buChar char="●"/>
            </a:pPr>
            <a:r>
              <a:rPr lang="en"/>
              <a:t>Often we detect these edges in an image by using filters and then by enhancing those areas of image which contain edges, we </a:t>
            </a:r>
            <a:r>
              <a:rPr lang="en"/>
              <a:t>increase the </a:t>
            </a:r>
            <a:r>
              <a:rPr lang="en"/>
              <a:t>sharpness of the image and the image becomes clearer.</a:t>
            </a:r>
            <a:endParaRPr/>
          </a:p>
          <a:p>
            <a:pPr indent="-342900" lvl="0" marL="457200" rtl="0" algn="just">
              <a:spcBef>
                <a:spcPts val="0"/>
              </a:spcBef>
              <a:spcAft>
                <a:spcPts val="0"/>
              </a:spcAft>
              <a:buSzPts val="1800"/>
              <a:buChar char="●"/>
            </a:pPr>
            <a:r>
              <a:rPr lang="en"/>
              <a:t>Some of the masks used for edge detection are: Prewitt Operator, Sobel Operator, Robinson Compass Masks, Krisch Compass Masks, Laplacian Operator.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76bbd0110e_0_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Derivative Masks</a:t>
            </a:r>
            <a:endParaRPr/>
          </a:p>
        </p:txBody>
      </p:sp>
      <p:sp>
        <p:nvSpPr>
          <p:cNvPr id="359" name="Google Shape;359;g276bbd0110e_0_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Edges are calculated by using difference between corresponding pixel intensities of an image. All the masks that are used for edge detection are also known as derivative masks.</a:t>
            </a:r>
            <a:endParaRPr/>
          </a:p>
          <a:p>
            <a:pPr indent="-342900" lvl="0" marL="457200" rtl="0" algn="just">
              <a:spcBef>
                <a:spcPts val="0"/>
              </a:spcBef>
              <a:spcAft>
                <a:spcPts val="0"/>
              </a:spcAft>
              <a:buSzPts val="1800"/>
              <a:buChar char="●"/>
            </a:pPr>
            <a:r>
              <a:rPr lang="en"/>
              <a:t>An image is a signal so changes in a signal can only be calculated using differentiation. That’s why these operators are also called derivative operators or derivative masks.</a:t>
            </a:r>
            <a:endParaRPr/>
          </a:p>
          <a:p>
            <a:pPr indent="-342900" lvl="0" marL="457200" rtl="0" algn="just">
              <a:spcBef>
                <a:spcPts val="0"/>
              </a:spcBef>
              <a:spcAft>
                <a:spcPts val="0"/>
              </a:spcAft>
              <a:buSzPts val="1800"/>
              <a:buChar char="●"/>
            </a:pPr>
            <a:r>
              <a:rPr lang="en"/>
              <a:t>All the derivative masks should have the following properties:</a:t>
            </a:r>
            <a:endParaRPr/>
          </a:p>
          <a:p>
            <a:pPr indent="-342900" lvl="0" marL="914400" rtl="0" algn="just">
              <a:spcBef>
                <a:spcPts val="0"/>
              </a:spcBef>
              <a:spcAft>
                <a:spcPts val="0"/>
              </a:spcAft>
              <a:buSzPts val="1800"/>
              <a:buAutoNum type="arabicPeriod"/>
            </a:pPr>
            <a:r>
              <a:rPr lang="en"/>
              <a:t>Opposite sign should be present in the mask.</a:t>
            </a:r>
            <a:endParaRPr/>
          </a:p>
          <a:p>
            <a:pPr indent="-342900" lvl="0" marL="914400" rtl="0" algn="just">
              <a:spcBef>
                <a:spcPts val="0"/>
              </a:spcBef>
              <a:spcAft>
                <a:spcPts val="0"/>
              </a:spcAft>
              <a:buSzPts val="1800"/>
              <a:buAutoNum type="arabicPeriod"/>
            </a:pPr>
            <a:r>
              <a:rPr lang="en"/>
              <a:t>Sum of mask should be equal to zero.</a:t>
            </a:r>
            <a:endParaRPr/>
          </a:p>
          <a:p>
            <a:pPr indent="-342900" lvl="0" marL="914400" rtl="0" algn="just">
              <a:spcBef>
                <a:spcPts val="0"/>
              </a:spcBef>
              <a:spcAft>
                <a:spcPts val="0"/>
              </a:spcAft>
              <a:buSzPts val="1800"/>
              <a:buAutoNum type="arabicPeriod"/>
            </a:pPr>
            <a:r>
              <a:rPr lang="en"/>
              <a:t>More weight means more edge detection.</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76bbd0110e_0_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41772"/>
              <a:buFont typeface="Arial"/>
              <a:buNone/>
            </a:pPr>
            <a:r>
              <a:rPr lang="en" sz="2633"/>
              <a:t>Prewitt Operator</a:t>
            </a:r>
            <a:endParaRPr sz="2633"/>
          </a:p>
          <a:p>
            <a:pPr indent="0" lvl="0" marL="0" rtl="0" algn="l">
              <a:spcBef>
                <a:spcPts val="0"/>
              </a:spcBef>
              <a:spcAft>
                <a:spcPts val="0"/>
              </a:spcAft>
              <a:buNone/>
            </a:pPr>
            <a:r>
              <a:t/>
            </a:r>
            <a:endParaRPr/>
          </a:p>
        </p:txBody>
      </p:sp>
      <p:sp>
        <p:nvSpPr>
          <p:cNvPr id="365" name="Google Shape;365;g276bbd0110e_0_5"/>
          <p:cNvSpPr txBox="1"/>
          <p:nvPr>
            <p:ph idx="1" type="body"/>
          </p:nvPr>
        </p:nvSpPr>
        <p:spPr>
          <a:xfrm>
            <a:off x="311700" y="1152475"/>
            <a:ext cx="8520600" cy="37932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n"/>
              <a:t>Prewitt operator provides us with two separate masks. One for detecting edges in </a:t>
            </a:r>
            <a:r>
              <a:rPr b="1" lang="en"/>
              <a:t>horizontal</a:t>
            </a:r>
            <a:r>
              <a:rPr lang="en"/>
              <a:t> direction and another for detecting edges in an </a:t>
            </a:r>
            <a:r>
              <a:rPr b="1" lang="en"/>
              <a:t>vertical</a:t>
            </a:r>
            <a:r>
              <a:rPr lang="en"/>
              <a:t> direction.</a:t>
            </a:r>
            <a:endParaRPr/>
          </a:p>
          <a:p>
            <a:pPr indent="-342900" lvl="0" marL="457200" rtl="0" algn="l">
              <a:spcBef>
                <a:spcPts val="0"/>
              </a:spcBef>
              <a:spcAft>
                <a:spcPts val="0"/>
              </a:spcAft>
              <a:buSzPts val="1800"/>
              <a:buChar char="●"/>
            </a:pPr>
            <a:r>
              <a:rPr lang="en"/>
              <a:t>Mask for detecting edges in Vertical direction:</a:t>
            </a:r>
            <a:endParaRPr/>
          </a:p>
          <a:p>
            <a:pPr indent="0" lvl="0" marL="457200" rtl="0" algn="l">
              <a:spcBef>
                <a:spcPts val="0"/>
              </a:spcBef>
              <a:spcAft>
                <a:spcPts val="0"/>
              </a:spcAft>
              <a:buNone/>
            </a:pPr>
            <a:r>
              <a:rPr lang="en"/>
              <a:t>-1	0	1</a:t>
            </a:r>
            <a:endParaRPr/>
          </a:p>
          <a:p>
            <a:pPr indent="0" lvl="0" marL="457200" rtl="0" algn="l">
              <a:spcBef>
                <a:spcPts val="0"/>
              </a:spcBef>
              <a:spcAft>
                <a:spcPts val="0"/>
              </a:spcAft>
              <a:buNone/>
            </a:pPr>
            <a:r>
              <a:rPr lang="en"/>
              <a:t>-1	0	1</a:t>
            </a:r>
            <a:endParaRPr/>
          </a:p>
          <a:p>
            <a:pPr indent="0" lvl="0" marL="457200" rtl="0" algn="l">
              <a:spcBef>
                <a:spcPts val="0"/>
              </a:spcBef>
              <a:spcAft>
                <a:spcPts val="0"/>
              </a:spcAft>
              <a:buNone/>
            </a:pPr>
            <a:r>
              <a:rPr lang="en"/>
              <a:t>-1	0	1</a:t>
            </a:r>
            <a:endParaRPr/>
          </a:p>
          <a:p>
            <a:pPr indent="-342900" lvl="0" marL="457200" rtl="0" algn="l">
              <a:spcBef>
                <a:spcPts val="0"/>
              </a:spcBef>
              <a:spcAft>
                <a:spcPts val="0"/>
              </a:spcAft>
              <a:buSzPts val="1800"/>
              <a:buChar char="●"/>
            </a:pPr>
            <a:r>
              <a:rPr lang="en"/>
              <a:t>Mask for detecting edges in Horizontal direction:</a:t>
            </a:r>
            <a:endParaRPr/>
          </a:p>
          <a:p>
            <a:pPr indent="0" lvl="0" marL="457200" rtl="0" algn="l">
              <a:spcBef>
                <a:spcPts val="0"/>
              </a:spcBef>
              <a:spcAft>
                <a:spcPts val="0"/>
              </a:spcAft>
              <a:buNone/>
            </a:pPr>
            <a:r>
              <a:rPr lang="en"/>
              <a:t>-1	-1	-1</a:t>
            </a:r>
            <a:endParaRPr/>
          </a:p>
          <a:p>
            <a:pPr indent="0" lvl="0" marL="457200" rtl="0" algn="l">
              <a:spcBef>
                <a:spcPts val="0"/>
              </a:spcBef>
              <a:spcAft>
                <a:spcPts val="0"/>
              </a:spcAft>
              <a:buNone/>
            </a:pPr>
            <a:r>
              <a:rPr lang="en"/>
              <a:t> 0	 0	 0</a:t>
            </a:r>
            <a:endParaRPr/>
          </a:p>
          <a:p>
            <a:pPr indent="0" lvl="0" marL="457200" rtl="0" algn="l">
              <a:spcBef>
                <a:spcPts val="0"/>
              </a:spcBef>
              <a:spcAft>
                <a:spcPts val="0"/>
              </a:spcAft>
              <a:buNone/>
            </a:pPr>
            <a:r>
              <a:rPr lang="en"/>
              <a:t> 1	 1	 1</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76bbd0110e_0_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33"/>
              <a:t>Prewitt Operator</a:t>
            </a:r>
            <a:endParaRPr sz="2633"/>
          </a:p>
          <a:p>
            <a:pPr indent="0" lvl="0" marL="0" rtl="0" algn="l">
              <a:spcBef>
                <a:spcPts val="0"/>
              </a:spcBef>
              <a:spcAft>
                <a:spcPts val="0"/>
              </a:spcAft>
              <a:buNone/>
            </a:pPr>
            <a:r>
              <a:t/>
            </a:r>
            <a:endParaRPr/>
          </a:p>
        </p:txBody>
      </p:sp>
      <p:sp>
        <p:nvSpPr>
          <p:cNvPr id="371" name="Google Shape;371;g276bbd0110e_0_16"/>
          <p:cNvSpPr txBox="1"/>
          <p:nvPr>
            <p:ph idx="1" type="body"/>
          </p:nvPr>
        </p:nvSpPr>
        <p:spPr>
          <a:xfrm>
            <a:off x="311700" y="1152475"/>
            <a:ext cx="8520600" cy="37932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SzPts val="1800"/>
              <a:buChar char="●"/>
            </a:pPr>
            <a:r>
              <a:rPr lang="en"/>
              <a:t>When we apply the vertical one it prominents the vertical edges. It simply works like as first order </a:t>
            </a:r>
            <a:r>
              <a:rPr lang="en"/>
              <a:t>derivative</a:t>
            </a:r>
            <a:r>
              <a:rPr lang="en"/>
              <a:t> and calculates the difference of pixel intensities in a edge region. As the center column is of zero, it does not include the original values of a pixel but rather it calculates the difference of right and left pixel values around that edge. This increases the edge intensity and it become enhanced comparatively to the original image.</a:t>
            </a:r>
            <a:endParaRPr/>
          </a:p>
          <a:p>
            <a:pPr indent="-342900" lvl="0" marL="457200" rtl="0" algn="just">
              <a:spcBef>
                <a:spcPts val="0"/>
              </a:spcBef>
              <a:spcAft>
                <a:spcPts val="0"/>
              </a:spcAft>
              <a:buSzPts val="1800"/>
              <a:buChar char="●"/>
            </a:pPr>
            <a:r>
              <a:rPr lang="en"/>
              <a:t>Similar thing happens for the horizontal one too. As the center row of the mask consists of zeros so it does not include the original pixel values of edges in the image, rather it calculates the difference of above and below pixel intensities of the particular edge. Thus increasing the sudden change of intensities and making the edge more visible. Both the above masks follow the principle of </a:t>
            </a:r>
            <a:r>
              <a:rPr lang="en"/>
              <a:t>derivative</a:t>
            </a:r>
            <a:r>
              <a:rPr lang="en"/>
              <a:t> mask. Both masks have opposite sign in them and both masks sum equals to zero.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76bbd0110e_0_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33"/>
              <a:t>Prewitt Operator</a:t>
            </a:r>
            <a:endParaRPr sz="2633"/>
          </a:p>
          <a:p>
            <a:pPr indent="0" lvl="0" marL="0" rtl="0" algn="l">
              <a:spcBef>
                <a:spcPts val="0"/>
              </a:spcBef>
              <a:spcAft>
                <a:spcPts val="0"/>
              </a:spcAft>
              <a:buNone/>
            </a:pPr>
            <a:r>
              <a:t/>
            </a:r>
            <a:endParaRPr/>
          </a:p>
        </p:txBody>
      </p:sp>
      <p:sp>
        <p:nvSpPr>
          <p:cNvPr id="377" name="Google Shape;377;g276bbd0110e_0_21"/>
          <p:cNvSpPr txBox="1"/>
          <p:nvPr>
            <p:ph idx="1" type="body"/>
          </p:nvPr>
        </p:nvSpPr>
        <p:spPr>
          <a:xfrm>
            <a:off x="311700" y="1152475"/>
            <a:ext cx="8520600" cy="37932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a:p>
        </p:txBody>
      </p:sp>
      <p:pic>
        <p:nvPicPr>
          <p:cNvPr id="378" name="Google Shape;378;g276bbd0110e_0_21"/>
          <p:cNvPicPr preferRelativeResize="0"/>
          <p:nvPr/>
        </p:nvPicPr>
        <p:blipFill>
          <a:blip r:embed="rId3">
            <a:alphaModFix/>
          </a:blip>
          <a:stretch>
            <a:fillRect/>
          </a:stretch>
        </p:blipFill>
        <p:spPr>
          <a:xfrm>
            <a:off x="534426" y="1190325"/>
            <a:ext cx="2541000" cy="2489575"/>
          </a:xfrm>
          <a:prstGeom prst="rect">
            <a:avLst/>
          </a:prstGeom>
          <a:noFill/>
          <a:ln>
            <a:noFill/>
          </a:ln>
        </p:spPr>
      </p:pic>
      <p:pic>
        <p:nvPicPr>
          <p:cNvPr id="379" name="Google Shape;379;g276bbd0110e_0_21"/>
          <p:cNvPicPr preferRelativeResize="0"/>
          <p:nvPr/>
        </p:nvPicPr>
        <p:blipFill rotWithShape="1">
          <a:blip r:embed="rId4">
            <a:alphaModFix/>
          </a:blip>
          <a:srcRect b="3439" l="-2960" r="2960" t="-3440"/>
          <a:stretch/>
        </p:blipFill>
        <p:spPr>
          <a:xfrm>
            <a:off x="3407308" y="1091461"/>
            <a:ext cx="2499430" cy="2541650"/>
          </a:xfrm>
          <a:prstGeom prst="rect">
            <a:avLst/>
          </a:prstGeom>
          <a:noFill/>
          <a:ln>
            <a:noFill/>
          </a:ln>
        </p:spPr>
      </p:pic>
      <p:pic>
        <p:nvPicPr>
          <p:cNvPr id="380" name="Google Shape;380;g276bbd0110e_0_21"/>
          <p:cNvPicPr preferRelativeResize="0"/>
          <p:nvPr/>
        </p:nvPicPr>
        <p:blipFill>
          <a:blip r:embed="rId5">
            <a:alphaModFix/>
          </a:blip>
          <a:stretch>
            <a:fillRect/>
          </a:stretch>
        </p:blipFill>
        <p:spPr>
          <a:xfrm>
            <a:off x="6291300" y="1191396"/>
            <a:ext cx="2541000" cy="2487430"/>
          </a:xfrm>
          <a:prstGeom prst="rect">
            <a:avLst/>
          </a:prstGeom>
          <a:noFill/>
          <a:ln>
            <a:noFill/>
          </a:ln>
        </p:spPr>
      </p:pic>
      <p:sp>
        <p:nvSpPr>
          <p:cNvPr id="381" name="Google Shape;381;g276bbd0110e_0_21"/>
          <p:cNvSpPr txBox="1"/>
          <p:nvPr/>
        </p:nvSpPr>
        <p:spPr>
          <a:xfrm>
            <a:off x="625425" y="3814550"/>
            <a:ext cx="2376600" cy="10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Original Image</a:t>
            </a:r>
            <a:endParaRPr sz="1800">
              <a:solidFill>
                <a:schemeClr val="dk2"/>
              </a:solidFill>
            </a:endParaRPr>
          </a:p>
        </p:txBody>
      </p:sp>
      <p:sp>
        <p:nvSpPr>
          <p:cNvPr id="382" name="Google Shape;382;g276bbd0110e_0_21"/>
          <p:cNvSpPr txBox="1"/>
          <p:nvPr/>
        </p:nvSpPr>
        <p:spPr>
          <a:xfrm>
            <a:off x="3449063" y="3814525"/>
            <a:ext cx="2415900" cy="9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After applying Vertical Mask</a:t>
            </a:r>
            <a:endParaRPr sz="1800">
              <a:solidFill>
                <a:schemeClr val="dk2"/>
              </a:solidFill>
            </a:endParaRPr>
          </a:p>
        </p:txBody>
      </p:sp>
      <p:sp>
        <p:nvSpPr>
          <p:cNvPr id="383" name="Google Shape;383;g276bbd0110e_0_21"/>
          <p:cNvSpPr txBox="1"/>
          <p:nvPr/>
        </p:nvSpPr>
        <p:spPr>
          <a:xfrm>
            <a:off x="6312000" y="3814550"/>
            <a:ext cx="2499600" cy="8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After applying Horizontal Mask</a:t>
            </a:r>
            <a:endParaRPr sz="18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g276bbd0110e_0_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33"/>
              <a:t>Sobel</a:t>
            </a:r>
            <a:r>
              <a:rPr lang="en" sz="2633"/>
              <a:t> Operator</a:t>
            </a:r>
            <a:endParaRPr sz="2633"/>
          </a:p>
          <a:p>
            <a:pPr indent="0" lvl="0" marL="0" rtl="0" algn="l">
              <a:spcBef>
                <a:spcPts val="0"/>
              </a:spcBef>
              <a:spcAft>
                <a:spcPts val="0"/>
              </a:spcAft>
              <a:buNone/>
            </a:pPr>
            <a:r>
              <a:t/>
            </a:r>
            <a:endParaRPr/>
          </a:p>
        </p:txBody>
      </p:sp>
      <p:sp>
        <p:nvSpPr>
          <p:cNvPr id="389" name="Google Shape;389;g276bbd0110e_0_34"/>
          <p:cNvSpPr txBox="1"/>
          <p:nvPr>
            <p:ph idx="1" type="body"/>
          </p:nvPr>
        </p:nvSpPr>
        <p:spPr>
          <a:xfrm>
            <a:off x="311700" y="1047550"/>
            <a:ext cx="8520600" cy="3898200"/>
          </a:xfrm>
          <a:prstGeom prst="rect">
            <a:avLst/>
          </a:prstGeom>
        </p:spPr>
        <p:txBody>
          <a:bodyPr anchorCtr="0" anchor="t" bIns="91425" lIns="91425" spcFirstLastPara="1" rIns="91425" wrap="square" tIns="91425">
            <a:normAutofit fontScale="92500" lnSpcReduction="20000"/>
          </a:bodyPr>
          <a:lstStyle/>
          <a:p>
            <a:pPr indent="-334327" lvl="0" marL="457200" rtl="0" algn="just">
              <a:spcBef>
                <a:spcPts val="0"/>
              </a:spcBef>
              <a:spcAft>
                <a:spcPts val="0"/>
              </a:spcAft>
              <a:buSzPct val="100000"/>
              <a:buChar char="●"/>
            </a:pPr>
            <a:r>
              <a:rPr lang="en"/>
              <a:t>Sobel</a:t>
            </a:r>
            <a:r>
              <a:rPr lang="en"/>
              <a:t> operator also provides us with two separate masks. One for detecting edges in </a:t>
            </a:r>
            <a:r>
              <a:rPr b="1" lang="en"/>
              <a:t>horizontal</a:t>
            </a:r>
            <a:r>
              <a:rPr lang="en"/>
              <a:t> direction and another for detecting edges in an </a:t>
            </a:r>
            <a:r>
              <a:rPr b="1" lang="en"/>
              <a:t>vertical</a:t>
            </a:r>
            <a:r>
              <a:rPr lang="en"/>
              <a:t> direction. </a:t>
            </a:r>
            <a:endParaRPr/>
          </a:p>
          <a:p>
            <a:pPr indent="-334327" lvl="0" marL="457200" rtl="0" algn="just">
              <a:spcBef>
                <a:spcPts val="0"/>
              </a:spcBef>
              <a:spcAft>
                <a:spcPts val="0"/>
              </a:spcAft>
              <a:buSzPct val="100000"/>
              <a:buChar char="●"/>
            </a:pPr>
            <a:r>
              <a:rPr lang="en"/>
              <a:t>The Sobel operator usually incorporates a weighting of 2 in the middle row/column of the kernels. This weighted approach gives more emphasis to the central pixels, making the Sobel operator more sensitive to edges and less sensitive to noise compared to the Prewitt operator.</a:t>
            </a:r>
            <a:endParaRPr/>
          </a:p>
          <a:p>
            <a:pPr indent="-334327" lvl="0" marL="457200" rtl="0" algn="l">
              <a:spcBef>
                <a:spcPts val="0"/>
              </a:spcBef>
              <a:spcAft>
                <a:spcPts val="0"/>
              </a:spcAft>
              <a:buSzPct val="100000"/>
              <a:buChar char="●"/>
            </a:pPr>
            <a:r>
              <a:rPr lang="en"/>
              <a:t>Mask for detecting edges in Vertical direction:</a:t>
            </a:r>
            <a:endParaRPr/>
          </a:p>
          <a:p>
            <a:pPr indent="0" lvl="0" marL="457200" rtl="0" algn="l">
              <a:spcBef>
                <a:spcPts val="0"/>
              </a:spcBef>
              <a:spcAft>
                <a:spcPts val="0"/>
              </a:spcAft>
              <a:buNone/>
            </a:pPr>
            <a:r>
              <a:rPr lang="en"/>
              <a:t>-1	0	1</a:t>
            </a:r>
            <a:endParaRPr/>
          </a:p>
          <a:p>
            <a:pPr indent="0" lvl="0" marL="457200" rtl="0" algn="l">
              <a:spcBef>
                <a:spcPts val="0"/>
              </a:spcBef>
              <a:spcAft>
                <a:spcPts val="0"/>
              </a:spcAft>
              <a:buNone/>
            </a:pPr>
            <a:r>
              <a:rPr lang="en"/>
              <a:t>-2	0	2</a:t>
            </a:r>
            <a:endParaRPr/>
          </a:p>
          <a:p>
            <a:pPr indent="0" lvl="0" marL="457200" rtl="0" algn="l">
              <a:spcBef>
                <a:spcPts val="0"/>
              </a:spcBef>
              <a:spcAft>
                <a:spcPts val="0"/>
              </a:spcAft>
              <a:buNone/>
            </a:pPr>
            <a:r>
              <a:rPr lang="en"/>
              <a:t>-1	0	1</a:t>
            </a:r>
            <a:endParaRPr/>
          </a:p>
          <a:p>
            <a:pPr indent="-334327" lvl="0" marL="457200" rtl="0" algn="l">
              <a:spcBef>
                <a:spcPts val="0"/>
              </a:spcBef>
              <a:spcAft>
                <a:spcPts val="0"/>
              </a:spcAft>
              <a:buSzPct val="100000"/>
              <a:buChar char="●"/>
            </a:pPr>
            <a:r>
              <a:rPr lang="en"/>
              <a:t>Mask for detecting edges in Horizontal direction:</a:t>
            </a:r>
            <a:endParaRPr/>
          </a:p>
          <a:p>
            <a:pPr indent="0" lvl="0" marL="457200" rtl="0" algn="l">
              <a:spcBef>
                <a:spcPts val="0"/>
              </a:spcBef>
              <a:spcAft>
                <a:spcPts val="0"/>
              </a:spcAft>
              <a:buNone/>
            </a:pPr>
            <a:r>
              <a:rPr lang="en"/>
              <a:t>-1	-2	-1</a:t>
            </a:r>
            <a:endParaRPr/>
          </a:p>
          <a:p>
            <a:pPr indent="0" lvl="0" marL="457200" rtl="0" algn="l">
              <a:spcBef>
                <a:spcPts val="0"/>
              </a:spcBef>
              <a:spcAft>
                <a:spcPts val="0"/>
              </a:spcAft>
              <a:buNone/>
            </a:pPr>
            <a:r>
              <a:rPr lang="en"/>
              <a:t> 0	 0	 0</a:t>
            </a:r>
            <a:endParaRPr/>
          </a:p>
          <a:p>
            <a:pPr indent="0" lvl="0" marL="457200" rtl="0" algn="l">
              <a:spcBef>
                <a:spcPts val="0"/>
              </a:spcBef>
              <a:spcAft>
                <a:spcPts val="0"/>
              </a:spcAft>
              <a:buNone/>
            </a:pPr>
            <a:r>
              <a:rPr lang="en"/>
              <a:t> 1	 2	 1</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76bbd0110e_0_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33"/>
              <a:t>Sobel</a:t>
            </a:r>
            <a:r>
              <a:rPr lang="en" sz="2633"/>
              <a:t> Operator</a:t>
            </a:r>
            <a:endParaRPr sz="2633"/>
          </a:p>
          <a:p>
            <a:pPr indent="0" lvl="0" marL="0" rtl="0" algn="l">
              <a:spcBef>
                <a:spcPts val="0"/>
              </a:spcBef>
              <a:spcAft>
                <a:spcPts val="0"/>
              </a:spcAft>
              <a:buNone/>
            </a:pPr>
            <a:r>
              <a:t/>
            </a:r>
            <a:endParaRPr/>
          </a:p>
        </p:txBody>
      </p:sp>
      <p:sp>
        <p:nvSpPr>
          <p:cNvPr id="395" name="Google Shape;395;g276bbd0110e_0_39"/>
          <p:cNvSpPr txBox="1"/>
          <p:nvPr>
            <p:ph idx="1" type="body"/>
          </p:nvPr>
        </p:nvSpPr>
        <p:spPr>
          <a:xfrm>
            <a:off x="311700" y="1152475"/>
            <a:ext cx="8520600" cy="37932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a:p>
        </p:txBody>
      </p:sp>
      <p:pic>
        <p:nvPicPr>
          <p:cNvPr id="396" name="Google Shape;396;g276bbd0110e_0_39"/>
          <p:cNvPicPr preferRelativeResize="0"/>
          <p:nvPr/>
        </p:nvPicPr>
        <p:blipFill>
          <a:blip r:embed="rId3">
            <a:alphaModFix/>
          </a:blip>
          <a:stretch>
            <a:fillRect/>
          </a:stretch>
        </p:blipFill>
        <p:spPr>
          <a:xfrm>
            <a:off x="534426" y="1190325"/>
            <a:ext cx="2541000" cy="2489575"/>
          </a:xfrm>
          <a:prstGeom prst="rect">
            <a:avLst/>
          </a:prstGeom>
          <a:noFill/>
          <a:ln>
            <a:noFill/>
          </a:ln>
        </p:spPr>
      </p:pic>
      <p:pic>
        <p:nvPicPr>
          <p:cNvPr id="397" name="Google Shape;397;g276bbd0110e_0_39"/>
          <p:cNvPicPr preferRelativeResize="0"/>
          <p:nvPr/>
        </p:nvPicPr>
        <p:blipFill rotWithShape="1">
          <a:blip r:embed="rId4">
            <a:alphaModFix/>
          </a:blip>
          <a:srcRect b="1124" l="0" r="0" t="1124"/>
          <a:stretch/>
        </p:blipFill>
        <p:spPr>
          <a:xfrm>
            <a:off x="3407300" y="1190325"/>
            <a:ext cx="2499425" cy="2487425"/>
          </a:xfrm>
          <a:prstGeom prst="rect">
            <a:avLst/>
          </a:prstGeom>
          <a:noFill/>
          <a:ln>
            <a:noFill/>
          </a:ln>
        </p:spPr>
      </p:pic>
      <p:pic>
        <p:nvPicPr>
          <p:cNvPr id="398" name="Google Shape;398;g276bbd0110e_0_39"/>
          <p:cNvPicPr preferRelativeResize="0"/>
          <p:nvPr/>
        </p:nvPicPr>
        <p:blipFill rotWithShape="1">
          <a:blip r:embed="rId5">
            <a:alphaModFix/>
          </a:blip>
          <a:srcRect b="357" l="0" r="0" t="347"/>
          <a:stretch/>
        </p:blipFill>
        <p:spPr>
          <a:xfrm>
            <a:off x="6291300" y="1191396"/>
            <a:ext cx="2541000" cy="2487430"/>
          </a:xfrm>
          <a:prstGeom prst="rect">
            <a:avLst/>
          </a:prstGeom>
          <a:noFill/>
          <a:ln>
            <a:noFill/>
          </a:ln>
        </p:spPr>
      </p:pic>
      <p:sp>
        <p:nvSpPr>
          <p:cNvPr id="399" name="Google Shape;399;g276bbd0110e_0_39"/>
          <p:cNvSpPr txBox="1"/>
          <p:nvPr/>
        </p:nvSpPr>
        <p:spPr>
          <a:xfrm>
            <a:off x="625425" y="3814550"/>
            <a:ext cx="2376600" cy="10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Original Image</a:t>
            </a:r>
            <a:endParaRPr sz="1800">
              <a:solidFill>
                <a:schemeClr val="dk2"/>
              </a:solidFill>
            </a:endParaRPr>
          </a:p>
        </p:txBody>
      </p:sp>
      <p:sp>
        <p:nvSpPr>
          <p:cNvPr id="400" name="Google Shape;400;g276bbd0110e_0_39"/>
          <p:cNvSpPr txBox="1"/>
          <p:nvPr/>
        </p:nvSpPr>
        <p:spPr>
          <a:xfrm>
            <a:off x="3449063" y="3814525"/>
            <a:ext cx="2415900" cy="9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After applying Vertical Mask</a:t>
            </a:r>
            <a:endParaRPr sz="1800">
              <a:solidFill>
                <a:schemeClr val="dk2"/>
              </a:solidFill>
            </a:endParaRPr>
          </a:p>
        </p:txBody>
      </p:sp>
      <p:sp>
        <p:nvSpPr>
          <p:cNvPr id="401" name="Google Shape;401;g276bbd0110e_0_39"/>
          <p:cNvSpPr txBox="1"/>
          <p:nvPr/>
        </p:nvSpPr>
        <p:spPr>
          <a:xfrm>
            <a:off x="6312000" y="3814550"/>
            <a:ext cx="2499600" cy="8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After applying Horizontal Mask</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Single-pixel operations</a:t>
            </a:r>
            <a:endParaRPr/>
          </a:p>
        </p:txBody>
      </p:sp>
      <p:sp>
        <p:nvSpPr>
          <p:cNvPr id="78" name="Google Shape;78;p5"/>
          <p:cNvSpPr txBox="1"/>
          <p:nvPr>
            <p:ph idx="1" type="body"/>
          </p:nvPr>
        </p:nvSpPr>
        <p:spPr>
          <a:xfrm>
            <a:off x="311700" y="1152475"/>
            <a:ext cx="57999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Simplest possible operation on a digital image: alter the pixel intensities</a:t>
            </a:r>
            <a:endParaRPr/>
          </a:p>
          <a:p>
            <a:pPr indent="-342900" lvl="0" marL="457200" rtl="0" algn="l">
              <a:lnSpc>
                <a:spcPct val="115000"/>
              </a:lnSpc>
              <a:spcBef>
                <a:spcPts val="0"/>
              </a:spcBef>
              <a:spcAft>
                <a:spcPts val="0"/>
              </a:spcAft>
              <a:buSzPts val="1800"/>
              <a:buChar char="●"/>
            </a:pPr>
            <a:r>
              <a:rPr lang="en"/>
              <a:t>If </a:t>
            </a:r>
            <a:r>
              <a:rPr i="1" lang="en"/>
              <a:t>T</a:t>
            </a:r>
            <a:r>
              <a:rPr lang="en"/>
              <a:t> is a transfer function, </a:t>
            </a:r>
            <a:r>
              <a:rPr i="1" lang="en"/>
              <a:t>s = T(z)</a:t>
            </a:r>
            <a:r>
              <a:rPr lang="en"/>
              <a:t> or </a:t>
            </a:r>
            <a:endParaRPr/>
          </a:p>
          <a:p>
            <a:pPr indent="-317500" lvl="1" marL="914400" rtl="0" algn="l">
              <a:lnSpc>
                <a:spcPct val="115000"/>
              </a:lnSpc>
              <a:spcBef>
                <a:spcPts val="0"/>
              </a:spcBef>
              <a:spcAft>
                <a:spcPts val="0"/>
              </a:spcAft>
              <a:buSzPts val="1400"/>
              <a:buChar char="○"/>
            </a:pPr>
            <a:r>
              <a:rPr lang="en"/>
              <a:t>z -&gt; original image pixel intensity s -&gt; mapped intensity</a:t>
            </a:r>
            <a:endParaRPr/>
          </a:p>
          <a:p>
            <a:pPr indent="-342900" lvl="0" marL="457200" rtl="0" algn="l">
              <a:lnSpc>
                <a:spcPct val="115000"/>
              </a:lnSpc>
              <a:spcBef>
                <a:spcPts val="0"/>
              </a:spcBef>
              <a:spcAft>
                <a:spcPts val="0"/>
              </a:spcAft>
              <a:buSzPts val="1800"/>
              <a:buChar char="●"/>
            </a:pPr>
            <a:r>
              <a:rPr lang="en"/>
              <a:t>Some local image processing operations:</a:t>
            </a:r>
            <a:endParaRPr/>
          </a:p>
          <a:p>
            <a:pPr indent="-317500" lvl="1" marL="914400" rtl="0" algn="l">
              <a:lnSpc>
                <a:spcPct val="115000"/>
              </a:lnSpc>
              <a:spcBef>
                <a:spcPts val="0"/>
              </a:spcBef>
              <a:spcAft>
                <a:spcPts val="0"/>
              </a:spcAft>
              <a:buSzPts val="1400"/>
              <a:buChar char="○"/>
            </a:pPr>
            <a:r>
              <a:rPr lang="en"/>
              <a:t>(a) original image along with its three color histograms; </a:t>
            </a:r>
            <a:endParaRPr/>
          </a:p>
          <a:p>
            <a:pPr indent="-317500" lvl="1" marL="914400" rtl="0" algn="l">
              <a:lnSpc>
                <a:spcPct val="115000"/>
              </a:lnSpc>
              <a:spcBef>
                <a:spcPts val="0"/>
              </a:spcBef>
              <a:spcAft>
                <a:spcPts val="0"/>
              </a:spcAft>
              <a:buSzPts val="1400"/>
              <a:buChar char="○"/>
            </a:pPr>
            <a:r>
              <a:rPr lang="en"/>
              <a:t>(b) brightness increased (additive offset, b = 16); </a:t>
            </a:r>
            <a:endParaRPr/>
          </a:p>
          <a:p>
            <a:pPr indent="-317500" lvl="1" marL="914400" rtl="0" algn="l">
              <a:lnSpc>
                <a:spcPct val="115000"/>
              </a:lnSpc>
              <a:spcBef>
                <a:spcPts val="0"/>
              </a:spcBef>
              <a:spcAft>
                <a:spcPts val="0"/>
              </a:spcAft>
              <a:buSzPts val="1400"/>
              <a:buChar char="○"/>
            </a:pPr>
            <a:r>
              <a:rPr lang="en"/>
              <a:t>(c) contrast increased (multiplicative gain, a = 1:1); </a:t>
            </a:r>
            <a:endParaRPr/>
          </a:p>
          <a:p>
            <a:pPr indent="-317500" lvl="1" marL="914400" rtl="0" algn="l">
              <a:lnSpc>
                <a:spcPct val="115000"/>
              </a:lnSpc>
              <a:spcBef>
                <a:spcPts val="0"/>
              </a:spcBef>
              <a:spcAft>
                <a:spcPts val="0"/>
              </a:spcAft>
              <a:buSzPts val="1400"/>
              <a:buChar char="○"/>
            </a:pPr>
            <a:r>
              <a:rPr lang="en"/>
              <a:t>(d) gamma (partially) linearized ( 𝛾 = 1:2); </a:t>
            </a:r>
            <a:endParaRPr/>
          </a:p>
          <a:p>
            <a:pPr indent="-317500" lvl="1" marL="914400" rtl="0" algn="l">
              <a:lnSpc>
                <a:spcPct val="115000"/>
              </a:lnSpc>
              <a:spcBef>
                <a:spcPts val="0"/>
              </a:spcBef>
              <a:spcAft>
                <a:spcPts val="0"/>
              </a:spcAft>
              <a:buSzPts val="1400"/>
              <a:buChar char="○"/>
            </a:pPr>
            <a:r>
              <a:rPr lang="en"/>
              <a:t>(e) full histogram equalization; </a:t>
            </a:r>
            <a:endParaRPr/>
          </a:p>
          <a:p>
            <a:pPr indent="-317500" lvl="1" marL="914400" rtl="0" algn="l">
              <a:lnSpc>
                <a:spcPct val="115000"/>
              </a:lnSpc>
              <a:spcBef>
                <a:spcPts val="0"/>
              </a:spcBef>
              <a:spcAft>
                <a:spcPts val="0"/>
              </a:spcAft>
              <a:buSzPts val="1400"/>
              <a:buChar char="○"/>
            </a:pPr>
            <a:r>
              <a:rPr lang="en"/>
              <a:t>(f) partial histogram equalization</a:t>
            </a:r>
            <a:endParaRPr/>
          </a:p>
        </p:txBody>
      </p:sp>
      <p:pic>
        <p:nvPicPr>
          <p:cNvPr id="79" name="Google Shape;79;p5"/>
          <p:cNvPicPr preferRelativeResize="0"/>
          <p:nvPr/>
        </p:nvPicPr>
        <p:blipFill rotWithShape="1">
          <a:blip r:embed="rId3">
            <a:alphaModFix/>
          </a:blip>
          <a:srcRect b="0" l="0" r="0" t="0"/>
          <a:stretch/>
        </p:blipFill>
        <p:spPr>
          <a:xfrm>
            <a:off x="6111479" y="1152475"/>
            <a:ext cx="2720821" cy="3416400"/>
          </a:xfrm>
          <a:prstGeom prst="rect">
            <a:avLst/>
          </a:prstGeom>
          <a:noFill/>
          <a:ln>
            <a:noFill/>
          </a:ln>
        </p:spPr>
      </p:pic>
      <p:sp>
        <p:nvSpPr>
          <p:cNvPr id="80" name="Google Shape;80;p5"/>
          <p:cNvSpPr txBox="1"/>
          <p:nvPr/>
        </p:nvSpPr>
        <p:spPr>
          <a:xfrm>
            <a:off x="6111475" y="4568875"/>
            <a:ext cx="2720700" cy="437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Computer Vision: Algorithms and Applications, 2nd Edition, Richard Szeliski</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76bbd0110e_0_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33"/>
              <a:t>Robinson Compass Masks</a:t>
            </a:r>
            <a:endParaRPr sz="2633"/>
          </a:p>
          <a:p>
            <a:pPr indent="0" lvl="0" marL="0" rtl="0" algn="l">
              <a:spcBef>
                <a:spcPts val="0"/>
              </a:spcBef>
              <a:spcAft>
                <a:spcPts val="0"/>
              </a:spcAft>
              <a:buNone/>
            </a:pPr>
            <a:r>
              <a:t/>
            </a:r>
            <a:endParaRPr/>
          </a:p>
        </p:txBody>
      </p:sp>
      <p:sp>
        <p:nvSpPr>
          <p:cNvPr id="407" name="Google Shape;407;g276bbd0110e_0_55"/>
          <p:cNvSpPr txBox="1"/>
          <p:nvPr>
            <p:ph idx="1" type="body"/>
          </p:nvPr>
        </p:nvSpPr>
        <p:spPr>
          <a:xfrm>
            <a:off x="311700" y="1047550"/>
            <a:ext cx="8520600" cy="38982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SzPts val="1800"/>
              <a:buChar char="●"/>
            </a:pPr>
            <a:r>
              <a:rPr lang="en"/>
              <a:t>Robinson compass mask is another type of </a:t>
            </a:r>
            <a:r>
              <a:rPr lang="en"/>
              <a:t>derivative</a:t>
            </a:r>
            <a:r>
              <a:rPr lang="en"/>
              <a:t> mask which is used for edge detection. This operator is also known as direction mask. In this operator we take one mask and rotate it in all the 8 compass major directions that are following: </a:t>
            </a:r>
            <a:r>
              <a:rPr i="1" lang="en"/>
              <a:t>North, North West, West, South West, South, South East, East, North East</a:t>
            </a:r>
            <a:r>
              <a:rPr lang="en"/>
              <a:t>. Each mask gives us the edges on its direction.</a:t>
            </a:r>
            <a:endParaRPr/>
          </a:p>
          <a:p>
            <a:pPr indent="-342900" lvl="0" marL="457200" rtl="0" algn="l">
              <a:spcBef>
                <a:spcPts val="0"/>
              </a:spcBef>
              <a:spcAft>
                <a:spcPts val="0"/>
              </a:spcAft>
              <a:buSzPts val="1800"/>
              <a:buChar char="●"/>
            </a:pPr>
            <a:r>
              <a:rPr lang="en"/>
              <a:t>Ex.: Mask for detecting edges in </a:t>
            </a:r>
            <a:r>
              <a:rPr lang="en"/>
              <a:t>North West</a:t>
            </a:r>
            <a:r>
              <a:rPr lang="en"/>
              <a:t> direction:</a:t>
            </a:r>
            <a:endParaRPr/>
          </a:p>
          <a:p>
            <a:pPr indent="0" lvl="0" marL="457200" rtl="0" algn="l">
              <a:spcBef>
                <a:spcPts val="0"/>
              </a:spcBef>
              <a:spcAft>
                <a:spcPts val="0"/>
              </a:spcAft>
              <a:buNone/>
            </a:pPr>
            <a:r>
              <a:rPr lang="en"/>
              <a:t> 0	1	2</a:t>
            </a:r>
            <a:endParaRPr/>
          </a:p>
          <a:p>
            <a:pPr indent="0" lvl="0" marL="457200" rtl="0" algn="l">
              <a:spcBef>
                <a:spcPts val="0"/>
              </a:spcBef>
              <a:spcAft>
                <a:spcPts val="0"/>
              </a:spcAft>
              <a:buNone/>
            </a:pPr>
            <a:r>
              <a:rPr lang="en"/>
              <a:t>-1	0	1</a:t>
            </a:r>
            <a:endParaRPr/>
          </a:p>
          <a:p>
            <a:pPr indent="0" lvl="0" marL="457200" rtl="0" algn="l">
              <a:spcBef>
                <a:spcPts val="0"/>
              </a:spcBef>
              <a:spcAft>
                <a:spcPts val="0"/>
              </a:spcAft>
              <a:buNone/>
            </a:pPr>
            <a:r>
              <a:rPr lang="en"/>
              <a:t>-2</a:t>
            </a:r>
            <a:r>
              <a:rPr lang="en"/>
              <a:t>	</a:t>
            </a:r>
            <a:r>
              <a:rPr lang="en"/>
              <a:t>-1	0</a:t>
            </a:r>
            <a:endParaRPr/>
          </a:p>
          <a:p>
            <a:pPr indent="-342900" lvl="0" marL="457200" rtl="0" algn="l">
              <a:spcBef>
                <a:spcPts val="0"/>
              </a:spcBef>
              <a:spcAft>
                <a:spcPts val="0"/>
              </a:spcAft>
              <a:buSzPts val="1800"/>
              <a:buChar char="●"/>
            </a:pPr>
            <a:r>
              <a:rPr lang="en"/>
              <a:t>Ex.: Mask for detecting edges in East direction:</a:t>
            </a:r>
            <a:endParaRPr/>
          </a:p>
          <a:p>
            <a:pPr indent="0" lvl="0" marL="457200" rtl="0" algn="l">
              <a:spcBef>
                <a:spcPts val="0"/>
              </a:spcBef>
              <a:spcAft>
                <a:spcPts val="0"/>
              </a:spcAft>
              <a:buNone/>
            </a:pPr>
            <a:r>
              <a:rPr lang="en"/>
              <a:t>-1	-2	-1</a:t>
            </a:r>
            <a:endParaRPr/>
          </a:p>
          <a:p>
            <a:pPr indent="0" lvl="0" marL="457200" rtl="0" algn="l">
              <a:spcBef>
                <a:spcPts val="0"/>
              </a:spcBef>
              <a:spcAft>
                <a:spcPts val="0"/>
              </a:spcAft>
              <a:buNone/>
            </a:pPr>
            <a:r>
              <a:rPr lang="en"/>
              <a:t> 0	 0	 0</a:t>
            </a:r>
            <a:endParaRPr/>
          </a:p>
          <a:p>
            <a:pPr indent="0" lvl="0" marL="457200" rtl="0" algn="l">
              <a:spcBef>
                <a:spcPts val="0"/>
              </a:spcBef>
              <a:spcAft>
                <a:spcPts val="0"/>
              </a:spcAft>
              <a:buNone/>
            </a:pPr>
            <a:r>
              <a:rPr lang="en"/>
              <a:t> 1	 2	 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76bbd0110e_0_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33"/>
              <a:t>Robinson Compass Masks</a:t>
            </a:r>
            <a:endParaRPr sz="2633"/>
          </a:p>
          <a:p>
            <a:pPr indent="0" lvl="0" marL="0" rtl="0" algn="l">
              <a:spcBef>
                <a:spcPts val="0"/>
              </a:spcBef>
              <a:spcAft>
                <a:spcPts val="0"/>
              </a:spcAft>
              <a:buNone/>
            </a:pPr>
            <a:r>
              <a:t/>
            </a:r>
            <a:endParaRPr/>
          </a:p>
        </p:txBody>
      </p:sp>
      <p:sp>
        <p:nvSpPr>
          <p:cNvPr id="413" name="Google Shape;413;g276bbd0110e_0_60"/>
          <p:cNvSpPr txBox="1"/>
          <p:nvPr>
            <p:ph idx="1" type="body"/>
          </p:nvPr>
        </p:nvSpPr>
        <p:spPr>
          <a:xfrm>
            <a:off x="311700" y="1152475"/>
            <a:ext cx="8520600" cy="37932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a:p>
        </p:txBody>
      </p:sp>
      <p:pic>
        <p:nvPicPr>
          <p:cNvPr id="414" name="Google Shape;414;g276bbd0110e_0_60"/>
          <p:cNvPicPr preferRelativeResize="0"/>
          <p:nvPr/>
        </p:nvPicPr>
        <p:blipFill>
          <a:blip r:embed="rId3">
            <a:alphaModFix/>
          </a:blip>
          <a:stretch>
            <a:fillRect/>
          </a:stretch>
        </p:blipFill>
        <p:spPr>
          <a:xfrm>
            <a:off x="534426" y="1190325"/>
            <a:ext cx="2541000" cy="2489575"/>
          </a:xfrm>
          <a:prstGeom prst="rect">
            <a:avLst/>
          </a:prstGeom>
          <a:noFill/>
          <a:ln>
            <a:noFill/>
          </a:ln>
        </p:spPr>
      </p:pic>
      <p:pic>
        <p:nvPicPr>
          <p:cNvPr id="415" name="Google Shape;415;g276bbd0110e_0_60"/>
          <p:cNvPicPr preferRelativeResize="0"/>
          <p:nvPr/>
        </p:nvPicPr>
        <p:blipFill rotWithShape="1">
          <a:blip r:embed="rId4">
            <a:alphaModFix/>
          </a:blip>
          <a:srcRect b="0" l="29" r="29" t="0"/>
          <a:stretch/>
        </p:blipFill>
        <p:spPr>
          <a:xfrm>
            <a:off x="3407300" y="1190325"/>
            <a:ext cx="2499425" cy="2487425"/>
          </a:xfrm>
          <a:prstGeom prst="rect">
            <a:avLst/>
          </a:prstGeom>
          <a:noFill/>
          <a:ln>
            <a:noFill/>
          </a:ln>
        </p:spPr>
      </p:pic>
      <p:pic>
        <p:nvPicPr>
          <p:cNvPr id="416" name="Google Shape;416;g276bbd0110e_0_60"/>
          <p:cNvPicPr preferRelativeResize="0"/>
          <p:nvPr/>
        </p:nvPicPr>
        <p:blipFill rotWithShape="1">
          <a:blip r:embed="rId5">
            <a:alphaModFix/>
          </a:blip>
          <a:srcRect b="2624" l="0" r="0" t="2624"/>
          <a:stretch/>
        </p:blipFill>
        <p:spPr>
          <a:xfrm>
            <a:off x="6291300" y="1191396"/>
            <a:ext cx="2541000" cy="2487430"/>
          </a:xfrm>
          <a:prstGeom prst="rect">
            <a:avLst/>
          </a:prstGeom>
          <a:noFill/>
          <a:ln>
            <a:noFill/>
          </a:ln>
        </p:spPr>
      </p:pic>
      <p:sp>
        <p:nvSpPr>
          <p:cNvPr id="417" name="Google Shape;417;g276bbd0110e_0_60"/>
          <p:cNvSpPr txBox="1"/>
          <p:nvPr/>
        </p:nvSpPr>
        <p:spPr>
          <a:xfrm>
            <a:off x="625425" y="3814550"/>
            <a:ext cx="2376600" cy="10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Original Image</a:t>
            </a:r>
            <a:endParaRPr sz="1800">
              <a:solidFill>
                <a:schemeClr val="dk2"/>
              </a:solidFill>
            </a:endParaRPr>
          </a:p>
        </p:txBody>
      </p:sp>
      <p:sp>
        <p:nvSpPr>
          <p:cNvPr id="418" name="Google Shape;418;g276bbd0110e_0_60"/>
          <p:cNvSpPr txBox="1"/>
          <p:nvPr/>
        </p:nvSpPr>
        <p:spPr>
          <a:xfrm>
            <a:off x="3449063" y="3814525"/>
            <a:ext cx="2415900" cy="9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After applying Mask for North West Direction</a:t>
            </a:r>
            <a:endParaRPr sz="1800">
              <a:solidFill>
                <a:schemeClr val="dk2"/>
              </a:solidFill>
            </a:endParaRPr>
          </a:p>
        </p:txBody>
      </p:sp>
      <p:sp>
        <p:nvSpPr>
          <p:cNvPr id="419" name="Google Shape;419;g276bbd0110e_0_60"/>
          <p:cNvSpPr txBox="1"/>
          <p:nvPr/>
        </p:nvSpPr>
        <p:spPr>
          <a:xfrm>
            <a:off x="6312000" y="3814550"/>
            <a:ext cx="2499600" cy="8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2"/>
                </a:solidFill>
              </a:rPr>
              <a:t>After applying Mask for South East Direction</a:t>
            </a:r>
            <a:endParaRPr sz="1800">
              <a:solidFill>
                <a:schemeClr val="dk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76bbd0110e_0_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33"/>
              <a:t>Laplacian Operator</a:t>
            </a:r>
            <a:endParaRPr sz="2855"/>
          </a:p>
          <a:p>
            <a:pPr indent="0" lvl="0" marL="0" rtl="0" algn="l">
              <a:spcBef>
                <a:spcPts val="0"/>
              </a:spcBef>
              <a:spcAft>
                <a:spcPts val="0"/>
              </a:spcAft>
              <a:buNone/>
            </a:pPr>
            <a:r>
              <a:t/>
            </a:r>
            <a:endParaRPr/>
          </a:p>
        </p:txBody>
      </p:sp>
      <p:sp>
        <p:nvSpPr>
          <p:cNvPr id="425" name="Google Shape;425;g276bbd0110e_0_87"/>
          <p:cNvSpPr txBox="1"/>
          <p:nvPr>
            <p:ph idx="1" type="body"/>
          </p:nvPr>
        </p:nvSpPr>
        <p:spPr>
          <a:xfrm>
            <a:off x="311700" y="1047550"/>
            <a:ext cx="8520600" cy="3898200"/>
          </a:xfrm>
          <a:prstGeom prst="rect">
            <a:avLst/>
          </a:prstGeom>
        </p:spPr>
        <p:txBody>
          <a:bodyPr anchorCtr="0" anchor="t" bIns="91425" lIns="91425" spcFirstLastPara="1" rIns="91425" wrap="square" tIns="91425">
            <a:normAutofit lnSpcReduction="20000"/>
          </a:bodyPr>
          <a:lstStyle/>
          <a:p>
            <a:pPr indent="-342900" lvl="0" marL="457200" rtl="0" algn="just">
              <a:spcBef>
                <a:spcPts val="0"/>
              </a:spcBef>
              <a:spcAft>
                <a:spcPts val="0"/>
              </a:spcAft>
              <a:buSzPts val="1800"/>
              <a:buChar char="●"/>
            </a:pPr>
            <a:r>
              <a:rPr lang="en"/>
              <a:t>Laplacian Operator is also a derivative operator which is used to find edges in an image. The major difference between Laplacian and other operators like Prewitt, Sobel, Robinson and Kirsch is that these all are first order derivative masks but Laplacian is a second order derivative mask. In this mask we have two further classifications one is Positive Laplacian Operator and other is Negative Laplacian Operator.</a:t>
            </a:r>
            <a:endParaRPr/>
          </a:p>
          <a:p>
            <a:pPr indent="-342900" lvl="0" marL="457200" rtl="0" algn="just">
              <a:spcBef>
                <a:spcPts val="0"/>
              </a:spcBef>
              <a:spcAft>
                <a:spcPts val="0"/>
              </a:spcAft>
              <a:buSzPts val="1800"/>
              <a:buChar char="●"/>
            </a:pPr>
            <a:r>
              <a:rPr lang="en"/>
              <a:t>Another difference between Laplacian and other operators is that unlike other operators Laplacian didn’t take out edges in any particular direction but it take out edges in following classification.</a:t>
            </a:r>
            <a:endParaRPr/>
          </a:p>
          <a:p>
            <a:pPr indent="0" lvl="0" marL="457200" rtl="0" algn="just">
              <a:spcBef>
                <a:spcPts val="0"/>
              </a:spcBef>
              <a:spcAft>
                <a:spcPts val="0"/>
              </a:spcAft>
              <a:buNone/>
            </a:pPr>
            <a:r>
              <a:t/>
            </a:r>
            <a:endParaRPr/>
          </a:p>
          <a:p>
            <a:pPr indent="-342900" lvl="0" marL="914400" rtl="0" algn="just">
              <a:spcBef>
                <a:spcPts val="0"/>
              </a:spcBef>
              <a:spcAft>
                <a:spcPts val="0"/>
              </a:spcAft>
              <a:buSzPts val="1800"/>
              <a:buAutoNum type="arabicPeriod"/>
            </a:pPr>
            <a:r>
              <a:rPr lang="en"/>
              <a:t>Inward Edges</a:t>
            </a:r>
            <a:endParaRPr/>
          </a:p>
          <a:p>
            <a:pPr indent="-342900" lvl="0" marL="914400" rtl="0" algn="just">
              <a:spcBef>
                <a:spcPts val="0"/>
              </a:spcBef>
              <a:spcAft>
                <a:spcPts val="0"/>
              </a:spcAft>
              <a:buSzPts val="1800"/>
              <a:buAutoNum type="arabicPeriod"/>
            </a:pPr>
            <a:r>
              <a:rPr lang="en"/>
              <a:t>Outward Edges</a:t>
            </a:r>
            <a:endParaRPr/>
          </a:p>
          <a:p>
            <a:pPr indent="0" lvl="0" marL="45720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g276bbd0110e_0_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33"/>
              <a:t>Laplacian Operator</a:t>
            </a:r>
            <a:endParaRPr sz="2855"/>
          </a:p>
          <a:p>
            <a:pPr indent="0" lvl="0" marL="0" rtl="0" algn="l">
              <a:spcBef>
                <a:spcPts val="0"/>
              </a:spcBef>
              <a:spcAft>
                <a:spcPts val="0"/>
              </a:spcAft>
              <a:buNone/>
            </a:pPr>
            <a:r>
              <a:t/>
            </a:r>
            <a:endParaRPr/>
          </a:p>
        </p:txBody>
      </p:sp>
      <p:sp>
        <p:nvSpPr>
          <p:cNvPr id="431" name="Google Shape;431;g276bbd0110e_0_71"/>
          <p:cNvSpPr txBox="1"/>
          <p:nvPr>
            <p:ph idx="1" type="body"/>
          </p:nvPr>
        </p:nvSpPr>
        <p:spPr>
          <a:xfrm>
            <a:off x="311700" y="1047550"/>
            <a:ext cx="8520600" cy="38982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t/>
            </a:r>
            <a:endParaRPr/>
          </a:p>
          <a:p>
            <a:pPr indent="-342900" lvl="0" marL="457200" rtl="0" algn="l">
              <a:spcBef>
                <a:spcPts val="0"/>
              </a:spcBef>
              <a:spcAft>
                <a:spcPts val="0"/>
              </a:spcAft>
              <a:buSzPts val="1800"/>
              <a:buChar char="●"/>
            </a:pPr>
            <a:r>
              <a:rPr lang="en"/>
              <a:t>Positive Laplacian Operator</a:t>
            </a:r>
            <a:r>
              <a:rPr lang="en"/>
              <a:t>:</a:t>
            </a:r>
            <a:endParaRPr/>
          </a:p>
          <a:p>
            <a:pPr indent="0" lvl="0" marL="457200" rtl="0" algn="l">
              <a:spcBef>
                <a:spcPts val="0"/>
              </a:spcBef>
              <a:spcAft>
                <a:spcPts val="0"/>
              </a:spcAft>
              <a:buNone/>
            </a:pPr>
            <a:r>
              <a:rPr lang="en"/>
              <a:t> 0	1	0</a:t>
            </a:r>
            <a:endParaRPr/>
          </a:p>
          <a:p>
            <a:pPr indent="0" lvl="0" marL="457200" rtl="0" algn="l">
              <a:spcBef>
                <a:spcPts val="0"/>
              </a:spcBef>
              <a:spcAft>
                <a:spcPts val="0"/>
              </a:spcAft>
              <a:buNone/>
            </a:pPr>
            <a:r>
              <a:rPr lang="en"/>
              <a:t> 1	-4	1</a:t>
            </a:r>
            <a:endParaRPr/>
          </a:p>
          <a:p>
            <a:pPr indent="0" lvl="0" marL="457200" rtl="0" algn="l">
              <a:spcBef>
                <a:spcPts val="0"/>
              </a:spcBef>
              <a:spcAft>
                <a:spcPts val="0"/>
              </a:spcAft>
              <a:buNone/>
            </a:pPr>
            <a:r>
              <a:rPr lang="en"/>
              <a:t> 0	1	0</a:t>
            </a:r>
            <a:endParaRPr/>
          </a:p>
          <a:p>
            <a:pPr indent="0" lvl="0" marL="457200" rtl="0" algn="l">
              <a:spcBef>
                <a:spcPts val="0"/>
              </a:spcBef>
              <a:spcAft>
                <a:spcPts val="0"/>
              </a:spcAft>
              <a:buNone/>
            </a:pPr>
            <a:r>
              <a:t/>
            </a:r>
            <a:endParaRPr/>
          </a:p>
          <a:p>
            <a:pPr indent="-342900" lvl="0" marL="457200" rtl="0" algn="l">
              <a:spcBef>
                <a:spcPts val="0"/>
              </a:spcBef>
              <a:spcAft>
                <a:spcPts val="0"/>
              </a:spcAft>
              <a:buSzPts val="1800"/>
              <a:buChar char="●"/>
            </a:pPr>
            <a:r>
              <a:rPr lang="en"/>
              <a:t>Negative Laplacian Operator:</a:t>
            </a:r>
            <a:endParaRPr/>
          </a:p>
          <a:p>
            <a:pPr indent="0" lvl="0" marL="457200" rtl="0" algn="l">
              <a:spcBef>
                <a:spcPts val="0"/>
              </a:spcBef>
              <a:spcAft>
                <a:spcPts val="0"/>
              </a:spcAft>
              <a:buNone/>
            </a:pPr>
            <a:r>
              <a:rPr lang="en"/>
              <a:t> 0	-1	 0</a:t>
            </a:r>
            <a:endParaRPr/>
          </a:p>
          <a:p>
            <a:pPr indent="0" lvl="0" marL="457200" rtl="0" algn="l">
              <a:spcBef>
                <a:spcPts val="0"/>
              </a:spcBef>
              <a:spcAft>
                <a:spcPts val="0"/>
              </a:spcAft>
              <a:buNone/>
            </a:pPr>
            <a:r>
              <a:rPr lang="en"/>
              <a:t>-1	 4	-1</a:t>
            </a:r>
            <a:endParaRPr/>
          </a:p>
          <a:p>
            <a:pPr indent="0" lvl="0" marL="457200" rtl="0" algn="l">
              <a:spcBef>
                <a:spcPts val="0"/>
              </a:spcBef>
              <a:spcAft>
                <a:spcPts val="0"/>
              </a:spcAft>
              <a:buNone/>
            </a:pPr>
            <a:r>
              <a:rPr lang="en"/>
              <a:t> 0	-1	 0</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76bbd0110e_0_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633"/>
              <a:t>Laplacian Operator</a:t>
            </a:r>
            <a:endParaRPr sz="2633"/>
          </a:p>
          <a:p>
            <a:pPr indent="0" lvl="0" marL="0" rtl="0" algn="l">
              <a:spcBef>
                <a:spcPts val="0"/>
              </a:spcBef>
              <a:spcAft>
                <a:spcPts val="0"/>
              </a:spcAft>
              <a:buNone/>
            </a:pPr>
            <a:r>
              <a:t/>
            </a:r>
            <a:endParaRPr/>
          </a:p>
        </p:txBody>
      </p:sp>
      <p:sp>
        <p:nvSpPr>
          <p:cNvPr id="437" name="Google Shape;437;g276bbd0110e_0_76"/>
          <p:cNvSpPr txBox="1"/>
          <p:nvPr>
            <p:ph idx="1" type="body"/>
          </p:nvPr>
        </p:nvSpPr>
        <p:spPr>
          <a:xfrm>
            <a:off x="311700" y="1152475"/>
            <a:ext cx="8520600" cy="3793200"/>
          </a:xfrm>
          <a:prstGeom prst="rect">
            <a:avLst/>
          </a:prstGeom>
        </p:spPr>
        <p:txBody>
          <a:bodyPr anchorCtr="0" anchor="t" bIns="91425" lIns="91425" spcFirstLastPara="1" rIns="91425" wrap="square" tIns="91425">
            <a:normAutofit/>
          </a:bodyPr>
          <a:lstStyle/>
          <a:p>
            <a:pPr indent="0" lvl="0" marL="914400" rtl="0" algn="l">
              <a:spcBef>
                <a:spcPts val="0"/>
              </a:spcBef>
              <a:spcAft>
                <a:spcPts val="0"/>
              </a:spcAft>
              <a:buNone/>
            </a:pPr>
            <a:r>
              <a:t/>
            </a:r>
            <a:endParaRPr/>
          </a:p>
        </p:txBody>
      </p:sp>
      <p:pic>
        <p:nvPicPr>
          <p:cNvPr id="438" name="Google Shape;438;g276bbd0110e_0_76"/>
          <p:cNvPicPr preferRelativeResize="0"/>
          <p:nvPr/>
        </p:nvPicPr>
        <p:blipFill>
          <a:blip r:embed="rId3">
            <a:alphaModFix/>
          </a:blip>
          <a:stretch>
            <a:fillRect/>
          </a:stretch>
        </p:blipFill>
        <p:spPr>
          <a:xfrm>
            <a:off x="534426" y="1190325"/>
            <a:ext cx="2541000" cy="2489575"/>
          </a:xfrm>
          <a:prstGeom prst="rect">
            <a:avLst/>
          </a:prstGeom>
          <a:noFill/>
          <a:ln>
            <a:noFill/>
          </a:ln>
        </p:spPr>
      </p:pic>
      <p:pic>
        <p:nvPicPr>
          <p:cNvPr id="439" name="Google Shape;439;g276bbd0110e_0_76"/>
          <p:cNvPicPr preferRelativeResize="0"/>
          <p:nvPr/>
        </p:nvPicPr>
        <p:blipFill rotWithShape="1">
          <a:blip r:embed="rId4">
            <a:alphaModFix/>
          </a:blip>
          <a:srcRect b="0" l="1018" r="1028" t="0"/>
          <a:stretch/>
        </p:blipFill>
        <p:spPr>
          <a:xfrm>
            <a:off x="3407300" y="1190325"/>
            <a:ext cx="2499425" cy="2487425"/>
          </a:xfrm>
          <a:prstGeom prst="rect">
            <a:avLst/>
          </a:prstGeom>
          <a:noFill/>
          <a:ln>
            <a:noFill/>
          </a:ln>
        </p:spPr>
      </p:pic>
      <p:pic>
        <p:nvPicPr>
          <p:cNvPr id="440" name="Google Shape;440;g276bbd0110e_0_76"/>
          <p:cNvPicPr preferRelativeResize="0"/>
          <p:nvPr/>
        </p:nvPicPr>
        <p:blipFill rotWithShape="1">
          <a:blip r:embed="rId5">
            <a:alphaModFix/>
          </a:blip>
          <a:srcRect b="268" l="0" r="0" t="268"/>
          <a:stretch/>
        </p:blipFill>
        <p:spPr>
          <a:xfrm>
            <a:off x="6291300" y="1191396"/>
            <a:ext cx="2541000" cy="2487430"/>
          </a:xfrm>
          <a:prstGeom prst="rect">
            <a:avLst/>
          </a:prstGeom>
          <a:noFill/>
          <a:ln>
            <a:noFill/>
          </a:ln>
        </p:spPr>
      </p:pic>
      <p:sp>
        <p:nvSpPr>
          <p:cNvPr id="441" name="Google Shape;441;g276bbd0110e_0_76"/>
          <p:cNvSpPr txBox="1"/>
          <p:nvPr/>
        </p:nvSpPr>
        <p:spPr>
          <a:xfrm>
            <a:off x="625425" y="3814550"/>
            <a:ext cx="2376600" cy="103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Original Image</a:t>
            </a:r>
            <a:endParaRPr sz="1800">
              <a:solidFill>
                <a:schemeClr val="dk2"/>
              </a:solidFill>
            </a:endParaRPr>
          </a:p>
        </p:txBody>
      </p:sp>
      <p:sp>
        <p:nvSpPr>
          <p:cNvPr id="442" name="Google Shape;442;g276bbd0110e_0_76"/>
          <p:cNvSpPr txBox="1"/>
          <p:nvPr/>
        </p:nvSpPr>
        <p:spPr>
          <a:xfrm>
            <a:off x="3449063" y="3814525"/>
            <a:ext cx="2415900" cy="91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After applying Positive </a:t>
            </a:r>
            <a:r>
              <a:rPr lang="en" sz="1800">
                <a:solidFill>
                  <a:schemeClr val="dk2"/>
                </a:solidFill>
              </a:rPr>
              <a:t>Laplacian Operator</a:t>
            </a:r>
            <a:endParaRPr sz="1800">
              <a:solidFill>
                <a:schemeClr val="dk2"/>
              </a:solidFill>
            </a:endParaRPr>
          </a:p>
        </p:txBody>
      </p:sp>
      <p:sp>
        <p:nvSpPr>
          <p:cNvPr id="443" name="Google Shape;443;g276bbd0110e_0_76"/>
          <p:cNvSpPr txBox="1"/>
          <p:nvPr/>
        </p:nvSpPr>
        <p:spPr>
          <a:xfrm>
            <a:off x="6312000" y="3814550"/>
            <a:ext cx="2499600" cy="81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After applying Negative </a:t>
            </a:r>
            <a:r>
              <a:rPr lang="en" sz="1800">
                <a:solidFill>
                  <a:schemeClr val="dk2"/>
                </a:solidFill>
              </a:rPr>
              <a:t>Laplacian Operator</a:t>
            </a:r>
            <a:endParaRPr sz="18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3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Geometric Transformations</a:t>
            </a:r>
            <a:endParaRPr/>
          </a:p>
        </p:txBody>
      </p:sp>
      <p:sp>
        <p:nvSpPr>
          <p:cNvPr id="449" name="Google Shape;449;p3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We use geometric transformations modify the spatial arrangement of pixels in an image</a:t>
            </a:r>
            <a:endParaRPr/>
          </a:p>
          <a:p>
            <a:pPr indent="-342900" lvl="0" marL="457200" rtl="0" algn="l">
              <a:lnSpc>
                <a:spcPct val="115000"/>
              </a:lnSpc>
              <a:spcBef>
                <a:spcPts val="0"/>
              </a:spcBef>
              <a:spcAft>
                <a:spcPts val="0"/>
              </a:spcAft>
              <a:buSzPts val="1800"/>
              <a:buChar char="●"/>
            </a:pPr>
            <a:r>
              <a:rPr lang="en"/>
              <a:t>These transformations are called rubber-sheet transformations because they may be viewed as analogous to “printing” an image on a rubber sheet, then stretching or shrinking the sheet according to a predefined set of rules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Geometric Transformations</a:t>
            </a:r>
            <a:endParaRPr/>
          </a:p>
        </p:txBody>
      </p:sp>
      <p:sp>
        <p:nvSpPr>
          <p:cNvPr id="455" name="Google Shape;455;p4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(x, y) are pixel coordinates in the original image</a:t>
            </a:r>
            <a:endParaRPr/>
          </a:p>
          <a:p>
            <a:pPr indent="-342900" lvl="0" marL="457200" rtl="0" algn="l">
              <a:lnSpc>
                <a:spcPct val="115000"/>
              </a:lnSpc>
              <a:spcBef>
                <a:spcPts val="0"/>
              </a:spcBef>
              <a:spcAft>
                <a:spcPts val="0"/>
              </a:spcAft>
              <a:buSzPts val="1800"/>
              <a:buChar char="●"/>
            </a:pPr>
            <a:r>
              <a:rPr lang="en"/>
              <a:t>(x’, y’) are the corresponding pixel coordinates of the transformed image</a:t>
            </a:r>
            <a:endParaRPr/>
          </a:p>
          <a:p>
            <a:pPr indent="-342900" lvl="0" marL="457200" rtl="0" algn="l">
              <a:lnSpc>
                <a:spcPct val="115000"/>
              </a:lnSpc>
              <a:spcBef>
                <a:spcPts val="0"/>
              </a:spcBef>
              <a:spcAft>
                <a:spcPts val="0"/>
              </a:spcAft>
              <a:buSzPts val="1800"/>
              <a:buChar char="●"/>
            </a:pPr>
            <a:r>
              <a:rPr lang="en"/>
              <a:t>Our interest is in so-called affine transformations, which include scaling, translation, rotation, and shearing</a:t>
            </a:r>
            <a:endParaRPr/>
          </a:p>
          <a:p>
            <a:pPr indent="-342900" lvl="0" marL="457200" rtl="0" algn="l">
              <a:lnSpc>
                <a:spcPct val="115000"/>
              </a:lnSpc>
              <a:spcBef>
                <a:spcPts val="0"/>
              </a:spcBef>
              <a:spcAft>
                <a:spcPts val="0"/>
              </a:spcAft>
              <a:buSzPts val="1800"/>
              <a:buChar char="●"/>
            </a:pPr>
            <a:r>
              <a:rPr lang="en"/>
              <a:t>The key characteristic of an affine transformation in 2-D is that it preserves points, straight lines, and planes</a:t>
            </a:r>
            <a:endParaRPr/>
          </a:p>
          <a:p>
            <a:pPr indent="-342900" lvl="0" marL="457200" rtl="0" algn="l">
              <a:lnSpc>
                <a:spcPct val="115000"/>
              </a:lnSpc>
              <a:spcBef>
                <a:spcPts val="0"/>
              </a:spcBef>
              <a:spcAft>
                <a:spcPts val="0"/>
              </a:spcAft>
              <a:buSzPts val="1800"/>
              <a:buChar char="●"/>
            </a:pPr>
            <a:r>
              <a:t/>
            </a:r>
            <a:endParaRPr/>
          </a:p>
        </p:txBody>
      </p:sp>
      <p:pic>
        <p:nvPicPr>
          <p:cNvPr id="456" name="Google Shape;456;p40"/>
          <p:cNvPicPr preferRelativeResize="0"/>
          <p:nvPr/>
        </p:nvPicPr>
        <p:blipFill rotWithShape="1">
          <a:blip r:embed="rId3">
            <a:alphaModFix/>
          </a:blip>
          <a:srcRect b="0" l="0" r="0" t="0"/>
          <a:stretch/>
        </p:blipFill>
        <p:spPr>
          <a:xfrm>
            <a:off x="2878313" y="3278772"/>
            <a:ext cx="3387375" cy="12901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Geometric Transformations</a:t>
            </a:r>
            <a:endParaRPr/>
          </a:p>
        </p:txBody>
      </p:sp>
      <p:sp>
        <p:nvSpPr>
          <p:cNvPr id="462" name="Google Shape;462;p4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63" name="Google Shape;463;p41"/>
          <p:cNvPicPr preferRelativeResize="0"/>
          <p:nvPr/>
        </p:nvPicPr>
        <p:blipFill rotWithShape="1">
          <a:blip r:embed="rId3">
            <a:alphaModFix/>
          </a:blip>
          <a:srcRect b="0" l="0" r="0" t="0"/>
          <a:stretch/>
        </p:blipFill>
        <p:spPr>
          <a:xfrm>
            <a:off x="2118725" y="1152475"/>
            <a:ext cx="4906539" cy="3416400"/>
          </a:xfrm>
          <a:prstGeom prst="rect">
            <a:avLst/>
          </a:prstGeom>
          <a:noFill/>
          <a:ln>
            <a:noFill/>
          </a:ln>
        </p:spPr>
      </p:pic>
      <p:sp>
        <p:nvSpPr>
          <p:cNvPr id="464" name="Google Shape;464;p41"/>
          <p:cNvSpPr txBox="1"/>
          <p:nvPr/>
        </p:nvSpPr>
        <p:spPr>
          <a:xfrm>
            <a:off x="7102275" y="3996175"/>
            <a:ext cx="17301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International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Clr>
                <a:schemeClr val="dk1"/>
              </a:buClr>
              <a:buSzPct val="39285"/>
              <a:buFont typeface="Arial"/>
              <a:buNone/>
            </a:pPr>
            <a:r>
              <a:rPr lang="en"/>
              <a:t>Geometric Transformations</a:t>
            </a:r>
            <a:endParaRPr/>
          </a:p>
        </p:txBody>
      </p:sp>
      <p:sp>
        <p:nvSpPr>
          <p:cNvPr id="470" name="Google Shape;470;p4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471" name="Google Shape;471;p42"/>
          <p:cNvPicPr preferRelativeResize="0"/>
          <p:nvPr/>
        </p:nvPicPr>
        <p:blipFill rotWithShape="1">
          <a:blip r:embed="rId3">
            <a:alphaModFix/>
          </a:blip>
          <a:srcRect b="0" l="0" r="0" t="0"/>
          <a:stretch/>
        </p:blipFill>
        <p:spPr>
          <a:xfrm>
            <a:off x="2041736" y="1152475"/>
            <a:ext cx="5060535" cy="3416400"/>
          </a:xfrm>
          <a:prstGeom prst="rect">
            <a:avLst/>
          </a:prstGeom>
          <a:noFill/>
          <a:ln>
            <a:noFill/>
          </a:ln>
        </p:spPr>
      </p:pic>
      <p:sp>
        <p:nvSpPr>
          <p:cNvPr id="472" name="Google Shape;472;p42"/>
          <p:cNvSpPr txBox="1"/>
          <p:nvPr/>
        </p:nvSpPr>
        <p:spPr>
          <a:xfrm>
            <a:off x="7102275" y="3996175"/>
            <a:ext cx="1730100" cy="572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International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Tutorial</a:t>
            </a:r>
            <a:endParaRPr/>
          </a:p>
        </p:txBody>
      </p:sp>
      <p:sp>
        <p:nvSpPr>
          <p:cNvPr id="478" name="Google Shape;478;p4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Basic python implementation of some of the algorithms taught in class can be found in the following google colab notebook: </a:t>
            </a:r>
            <a:r>
              <a:rPr lang="en" u="sng">
                <a:solidFill>
                  <a:schemeClr val="hlink"/>
                </a:solidFill>
                <a:hlinkClick r:id="rId3"/>
              </a:rPr>
              <a:t>https://colab.research.google.com/drive/1JF3ww3l-bBzoC0iy9Ado7eQLcxC1hVFU?usp=sharing</a:t>
            </a:r>
            <a:r>
              <a:rPr lang="en"/>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Neighborhood</a:t>
            </a:r>
            <a:endParaRPr/>
          </a:p>
        </p:txBody>
      </p:sp>
      <p:sp>
        <p:nvSpPr>
          <p:cNvPr id="86" name="Google Shape;86;p6"/>
          <p:cNvSpPr txBox="1"/>
          <p:nvPr>
            <p:ph idx="1" type="body"/>
          </p:nvPr>
        </p:nvSpPr>
        <p:spPr>
          <a:xfrm>
            <a:off x="311700" y="1152475"/>
            <a:ext cx="59280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A pixel p at coordinates has four horizontal and vertical neighbors whose coordinates are given by</a:t>
            </a:r>
            <a:endParaRPr/>
          </a:p>
          <a:p>
            <a:pPr indent="-317500" lvl="1" marL="914400" rtl="0" algn="l">
              <a:lnSpc>
                <a:spcPct val="115000"/>
              </a:lnSpc>
              <a:spcBef>
                <a:spcPts val="0"/>
              </a:spcBef>
              <a:spcAft>
                <a:spcPts val="0"/>
              </a:spcAft>
              <a:buSzPts val="1400"/>
              <a:buChar char="○"/>
            </a:pPr>
            <a:r>
              <a:rPr lang="en"/>
              <a:t>(x + 1, y), (x - 1, y), (x, y + 1), (x, y - 1)</a:t>
            </a:r>
            <a:endParaRPr/>
          </a:p>
          <a:p>
            <a:pPr indent="-317500" lvl="1" marL="914400" rtl="0" algn="l">
              <a:lnSpc>
                <a:spcPct val="115000"/>
              </a:lnSpc>
              <a:spcBef>
                <a:spcPts val="0"/>
              </a:spcBef>
              <a:spcAft>
                <a:spcPts val="0"/>
              </a:spcAft>
              <a:buSzPts val="1400"/>
              <a:buChar char="○"/>
            </a:pPr>
            <a:r>
              <a:rPr lang="en"/>
              <a:t>This set of pixels, called the 4-neighbors of p, N</a:t>
            </a:r>
            <a:r>
              <a:rPr baseline="-25000" lang="en"/>
              <a:t>4</a:t>
            </a:r>
            <a:r>
              <a:rPr lang="en"/>
              <a:t>(p)</a:t>
            </a:r>
            <a:endParaRPr/>
          </a:p>
          <a:p>
            <a:pPr indent="-342900" lvl="0" marL="457200" rtl="0" algn="l">
              <a:lnSpc>
                <a:spcPct val="115000"/>
              </a:lnSpc>
              <a:spcBef>
                <a:spcPts val="0"/>
              </a:spcBef>
              <a:spcAft>
                <a:spcPts val="0"/>
              </a:spcAft>
              <a:buSzPts val="1800"/>
              <a:buChar char="●"/>
            </a:pPr>
            <a:r>
              <a:rPr lang="en"/>
              <a:t>The four diagonal neighbors of p</a:t>
            </a:r>
            <a:endParaRPr/>
          </a:p>
          <a:p>
            <a:pPr indent="-317500" lvl="1" marL="914400" rtl="0" algn="l">
              <a:lnSpc>
                <a:spcPct val="115000"/>
              </a:lnSpc>
              <a:spcBef>
                <a:spcPts val="0"/>
              </a:spcBef>
              <a:spcAft>
                <a:spcPts val="0"/>
              </a:spcAft>
              <a:buSzPts val="1400"/>
              <a:buChar char="○"/>
            </a:pPr>
            <a:r>
              <a:rPr lang="en"/>
              <a:t>(x + 1, y + 1), (x + 1, y - 1), (x - 1, y + 1), (x - 1, y - 1)</a:t>
            </a:r>
            <a:endParaRPr/>
          </a:p>
          <a:p>
            <a:pPr indent="-317500" lvl="1" marL="914400" rtl="0" algn="l">
              <a:lnSpc>
                <a:spcPct val="115000"/>
              </a:lnSpc>
              <a:spcBef>
                <a:spcPts val="0"/>
              </a:spcBef>
              <a:spcAft>
                <a:spcPts val="0"/>
              </a:spcAft>
              <a:buSzPts val="1400"/>
              <a:buChar char="○"/>
            </a:pPr>
            <a:r>
              <a:rPr lang="en"/>
              <a:t>Diagonal neighbors of p, N</a:t>
            </a:r>
            <a:r>
              <a:rPr baseline="-25000" lang="en"/>
              <a:t>D</a:t>
            </a:r>
            <a:r>
              <a:rPr lang="en"/>
              <a:t>(p)</a:t>
            </a:r>
            <a:endParaRPr/>
          </a:p>
          <a:p>
            <a:pPr indent="-342900" lvl="0" marL="457200" rtl="0" algn="l">
              <a:lnSpc>
                <a:spcPct val="115000"/>
              </a:lnSpc>
              <a:spcBef>
                <a:spcPts val="0"/>
              </a:spcBef>
              <a:spcAft>
                <a:spcPts val="0"/>
              </a:spcAft>
              <a:buSzPts val="1800"/>
              <a:buChar char="●"/>
            </a:pPr>
            <a:r>
              <a:rPr lang="en"/>
              <a:t>4-neighbors together with the diagonal neighbors are called the 8-neighbors of p: N</a:t>
            </a:r>
            <a:r>
              <a:rPr baseline="-25000" lang="en"/>
              <a:t>8</a:t>
            </a:r>
            <a:r>
              <a:rPr lang="en"/>
              <a:t>(p)</a:t>
            </a:r>
            <a:endParaRPr/>
          </a:p>
        </p:txBody>
      </p:sp>
      <p:pic>
        <p:nvPicPr>
          <p:cNvPr id="87" name="Google Shape;87;p6"/>
          <p:cNvPicPr preferRelativeResize="0"/>
          <p:nvPr/>
        </p:nvPicPr>
        <p:blipFill rotWithShape="1">
          <a:blip r:embed="rId3">
            <a:alphaModFix/>
          </a:blip>
          <a:srcRect b="0" l="0" r="0" t="0"/>
          <a:stretch/>
        </p:blipFill>
        <p:spPr>
          <a:xfrm>
            <a:off x="6187075" y="1445125"/>
            <a:ext cx="2645225" cy="2253238"/>
          </a:xfrm>
          <a:prstGeom prst="rect">
            <a:avLst/>
          </a:prstGeom>
          <a:noFill/>
          <a:ln>
            <a:noFill/>
          </a:ln>
        </p:spPr>
      </p:pic>
      <p:sp>
        <p:nvSpPr>
          <p:cNvPr id="88" name="Google Shape;88;p6"/>
          <p:cNvSpPr txBox="1"/>
          <p:nvPr/>
        </p:nvSpPr>
        <p:spPr>
          <a:xfrm>
            <a:off x="6503638" y="3698375"/>
            <a:ext cx="2012100" cy="637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Third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Distance measures</a:t>
            </a:r>
            <a:endParaRPr/>
          </a:p>
        </p:txBody>
      </p:sp>
      <p:sp>
        <p:nvSpPr>
          <p:cNvPr id="94" name="Google Shape;94;p7"/>
          <p:cNvSpPr txBox="1"/>
          <p:nvPr>
            <p:ph idx="1" type="body"/>
          </p:nvPr>
        </p:nvSpPr>
        <p:spPr>
          <a:xfrm>
            <a:off x="311700" y="1152475"/>
            <a:ext cx="61119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For pixels p, q, and z, with coordinates (x, y), (s, t), and (v, w)</a:t>
            </a:r>
            <a:endParaRPr/>
          </a:p>
          <a:p>
            <a:pPr indent="-342900" lvl="0" marL="457200" rtl="0" algn="l">
              <a:lnSpc>
                <a:spcPct val="115000"/>
              </a:lnSpc>
              <a:spcBef>
                <a:spcPts val="0"/>
              </a:spcBef>
              <a:spcAft>
                <a:spcPts val="0"/>
              </a:spcAft>
              <a:buSzPts val="1800"/>
              <a:buChar char="●"/>
            </a:pPr>
            <a:r>
              <a:rPr lang="en"/>
              <a:t>Euclidean distance between p and q</a:t>
            </a:r>
            <a:endParaRPr/>
          </a:p>
          <a:p>
            <a:pPr indent="-317500" lvl="1" marL="914400" rtl="0" algn="l">
              <a:lnSpc>
                <a:spcPct val="115000"/>
              </a:lnSpc>
              <a:spcBef>
                <a:spcPts val="0"/>
              </a:spcBef>
              <a:spcAft>
                <a:spcPts val="0"/>
              </a:spcAft>
              <a:buSzPts val="1400"/>
              <a:buChar char="○"/>
            </a:pPr>
            <a:r>
              <a:rPr lang="en"/>
              <a:t>D</a:t>
            </a:r>
            <a:r>
              <a:rPr baseline="-25000" lang="en"/>
              <a:t>e</a:t>
            </a:r>
            <a:r>
              <a:rPr lang="en"/>
              <a:t>(p, q) = [(x - s)</a:t>
            </a:r>
            <a:r>
              <a:rPr baseline="30000" lang="en"/>
              <a:t>2</a:t>
            </a:r>
            <a:r>
              <a:rPr lang="en"/>
              <a:t> + (y - t)</a:t>
            </a:r>
            <a:r>
              <a:rPr baseline="30000" lang="en"/>
              <a:t>2</a:t>
            </a:r>
            <a:r>
              <a:rPr lang="en"/>
              <a:t>]</a:t>
            </a:r>
            <a:r>
              <a:rPr baseline="30000" lang="en"/>
              <a:t>½</a:t>
            </a:r>
            <a:endParaRPr/>
          </a:p>
          <a:p>
            <a:pPr indent="-342900" lvl="0" marL="457200" rtl="0" algn="l">
              <a:lnSpc>
                <a:spcPct val="115000"/>
              </a:lnSpc>
              <a:spcBef>
                <a:spcPts val="0"/>
              </a:spcBef>
              <a:spcAft>
                <a:spcPts val="0"/>
              </a:spcAft>
              <a:buSzPts val="1800"/>
              <a:buChar char="●"/>
            </a:pPr>
            <a:r>
              <a:rPr lang="en"/>
              <a:t>D</a:t>
            </a:r>
            <a:r>
              <a:rPr baseline="-25000" lang="en"/>
              <a:t>4</a:t>
            </a:r>
            <a:r>
              <a:rPr lang="en"/>
              <a:t> distance (city-block distance) between p and q</a:t>
            </a:r>
            <a:endParaRPr/>
          </a:p>
          <a:p>
            <a:pPr indent="-317500" lvl="1" marL="914400" rtl="0" algn="l">
              <a:lnSpc>
                <a:spcPct val="115000"/>
              </a:lnSpc>
              <a:spcBef>
                <a:spcPts val="0"/>
              </a:spcBef>
              <a:spcAft>
                <a:spcPts val="0"/>
              </a:spcAft>
              <a:buSzPts val="1400"/>
              <a:buChar char="○"/>
            </a:pPr>
            <a:r>
              <a:rPr lang="en"/>
              <a:t>D</a:t>
            </a:r>
            <a:r>
              <a:rPr baseline="-25000" lang="en"/>
              <a:t>4</a:t>
            </a:r>
            <a:r>
              <a:rPr lang="en"/>
              <a:t>(p, q) = |x - s| + |y - t|</a:t>
            </a:r>
            <a:endParaRPr/>
          </a:p>
          <a:p>
            <a:pPr indent="-317500" lvl="1" marL="914400" rtl="0" algn="l">
              <a:lnSpc>
                <a:spcPct val="115000"/>
              </a:lnSpc>
              <a:spcBef>
                <a:spcPts val="0"/>
              </a:spcBef>
              <a:spcAft>
                <a:spcPts val="0"/>
              </a:spcAft>
              <a:buSzPts val="1400"/>
              <a:buChar char="○"/>
            </a:pPr>
            <a:r>
              <a:rPr lang="en"/>
              <a:t>The pixels with D</a:t>
            </a:r>
            <a:r>
              <a:rPr baseline="-25000" lang="en"/>
              <a:t>4</a:t>
            </a:r>
            <a:r>
              <a:rPr lang="en"/>
              <a:t> = 1 are the 4-neighbors of (x, y)</a:t>
            </a:r>
            <a:endParaRPr/>
          </a:p>
          <a:p>
            <a:pPr indent="-342900" lvl="0" marL="457200" rtl="0" algn="l">
              <a:lnSpc>
                <a:spcPct val="115000"/>
              </a:lnSpc>
              <a:spcBef>
                <a:spcPts val="0"/>
              </a:spcBef>
              <a:spcAft>
                <a:spcPts val="0"/>
              </a:spcAft>
              <a:buSzPts val="1800"/>
              <a:buChar char="●"/>
            </a:pPr>
            <a:r>
              <a:rPr lang="en"/>
              <a:t>D</a:t>
            </a:r>
            <a:r>
              <a:rPr baseline="-25000" lang="en"/>
              <a:t>8</a:t>
            </a:r>
            <a:r>
              <a:rPr lang="en"/>
              <a:t> distance (chessboard distance) between p and q</a:t>
            </a:r>
            <a:endParaRPr/>
          </a:p>
          <a:p>
            <a:pPr indent="-317500" lvl="1" marL="914400" rtl="0" algn="l">
              <a:lnSpc>
                <a:spcPct val="115000"/>
              </a:lnSpc>
              <a:spcBef>
                <a:spcPts val="0"/>
              </a:spcBef>
              <a:spcAft>
                <a:spcPts val="0"/>
              </a:spcAft>
              <a:buSzPts val="1400"/>
              <a:buChar char="○"/>
            </a:pPr>
            <a:r>
              <a:rPr lang="en"/>
              <a:t>D</a:t>
            </a:r>
            <a:r>
              <a:rPr baseline="-25000" lang="en"/>
              <a:t>8</a:t>
            </a:r>
            <a:r>
              <a:rPr lang="en"/>
              <a:t>(p, q) = max(|x - s|, |y - t|)</a:t>
            </a:r>
            <a:endParaRPr/>
          </a:p>
          <a:p>
            <a:pPr indent="-317500" lvl="1" marL="914400" rtl="0" algn="l">
              <a:lnSpc>
                <a:spcPct val="115000"/>
              </a:lnSpc>
              <a:spcBef>
                <a:spcPts val="0"/>
              </a:spcBef>
              <a:spcAft>
                <a:spcPts val="0"/>
              </a:spcAft>
              <a:buSzPts val="1400"/>
              <a:buChar char="○"/>
            </a:pPr>
            <a:r>
              <a:rPr lang="en"/>
              <a:t>The pixels with D</a:t>
            </a:r>
            <a:r>
              <a:rPr baseline="-25000" lang="en"/>
              <a:t>8</a:t>
            </a:r>
            <a:r>
              <a:rPr lang="en"/>
              <a:t> = 1 are the 8-neighbors of (x, y)</a:t>
            </a:r>
            <a:endParaRPr/>
          </a:p>
        </p:txBody>
      </p:sp>
      <p:pic>
        <p:nvPicPr>
          <p:cNvPr id="95" name="Google Shape;95;p7"/>
          <p:cNvPicPr preferRelativeResize="0"/>
          <p:nvPr/>
        </p:nvPicPr>
        <p:blipFill rotWithShape="1">
          <a:blip r:embed="rId3">
            <a:alphaModFix/>
          </a:blip>
          <a:srcRect b="0" l="0" r="0" t="0"/>
          <a:stretch/>
        </p:blipFill>
        <p:spPr>
          <a:xfrm>
            <a:off x="6994975" y="1538525"/>
            <a:ext cx="1158225" cy="1125325"/>
          </a:xfrm>
          <a:prstGeom prst="rect">
            <a:avLst/>
          </a:prstGeom>
          <a:noFill/>
          <a:ln>
            <a:noFill/>
          </a:ln>
        </p:spPr>
      </p:pic>
      <p:pic>
        <p:nvPicPr>
          <p:cNvPr id="96" name="Google Shape;96;p7"/>
          <p:cNvPicPr preferRelativeResize="0"/>
          <p:nvPr/>
        </p:nvPicPr>
        <p:blipFill rotWithShape="1">
          <a:blip r:embed="rId4">
            <a:alphaModFix/>
          </a:blip>
          <a:srcRect b="0" l="0" r="0" t="0"/>
          <a:stretch/>
        </p:blipFill>
        <p:spPr>
          <a:xfrm>
            <a:off x="6871038" y="2887225"/>
            <a:ext cx="1406100" cy="1246800"/>
          </a:xfrm>
          <a:prstGeom prst="rect">
            <a:avLst/>
          </a:prstGeom>
          <a:noFill/>
          <a:ln>
            <a:noFill/>
          </a:ln>
        </p:spPr>
      </p:pic>
      <p:sp>
        <p:nvSpPr>
          <p:cNvPr id="97" name="Google Shape;97;p7"/>
          <p:cNvSpPr txBox="1"/>
          <p:nvPr/>
        </p:nvSpPr>
        <p:spPr>
          <a:xfrm>
            <a:off x="6568038" y="4134025"/>
            <a:ext cx="2012100" cy="637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Third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Linear vs Nonlinear Operations</a:t>
            </a:r>
            <a:endParaRPr/>
          </a:p>
        </p:txBody>
      </p:sp>
      <p:sp>
        <p:nvSpPr>
          <p:cNvPr id="103" name="Google Shape;103;p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t>Consider a general operator, </a:t>
            </a:r>
            <a:r>
              <a:rPr i="1" lang="en"/>
              <a:t>H </a:t>
            </a:r>
            <a:r>
              <a:rPr lang="en"/>
              <a:t>such that : </a:t>
            </a:r>
            <a:r>
              <a:rPr b="1" i="1" lang="en"/>
              <a:t>H </a:t>
            </a:r>
            <a:r>
              <a:rPr b="1" lang="en"/>
              <a:t>[</a:t>
            </a:r>
            <a:r>
              <a:rPr b="1" i="1" lang="en"/>
              <a:t>f</a:t>
            </a:r>
            <a:r>
              <a:rPr b="1" lang="en"/>
              <a:t>(x, y)] = </a:t>
            </a:r>
            <a:r>
              <a:rPr b="1" i="1" lang="en"/>
              <a:t>g</a:t>
            </a:r>
            <a:r>
              <a:rPr b="1" lang="en"/>
              <a:t>(x, y) </a:t>
            </a:r>
            <a:endParaRPr b="1"/>
          </a:p>
          <a:p>
            <a:pPr indent="0" lvl="0" marL="0" rtl="0" algn="l">
              <a:lnSpc>
                <a:spcPct val="115000"/>
              </a:lnSpc>
              <a:spcBef>
                <a:spcPts val="1200"/>
              </a:spcBef>
              <a:spcAft>
                <a:spcPts val="0"/>
              </a:spcAft>
              <a:buSzPts val="1800"/>
              <a:buNone/>
            </a:pPr>
            <a:r>
              <a:rPr b="1" i="1" lang="en"/>
              <a:t>H</a:t>
            </a:r>
            <a:r>
              <a:rPr b="1" lang="en"/>
              <a:t> </a:t>
            </a:r>
            <a:r>
              <a:rPr lang="en"/>
              <a:t>is said to be a linear operator if the following is true:</a:t>
            </a:r>
            <a:endParaRPr/>
          </a:p>
          <a:p>
            <a:pPr indent="0" lvl="0" marL="0" rtl="0" algn="ctr">
              <a:lnSpc>
                <a:spcPct val="115000"/>
              </a:lnSpc>
              <a:spcBef>
                <a:spcPts val="1200"/>
              </a:spcBef>
              <a:spcAft>
                <a:spcPts val="0"/>
              </a:spcAft>
              <a:buSzPts val="1800"/>
              <a:buNone/>
            </a:pPr>
            <a:r>
              <a:rPr b="1" i="1" lang="en"/>
              <a:t>H </a:t>
            </a:r>
            <a:r>
              <a:rPr b="1" lang="en"/>
              <a:t>[</a:t>
            </a:r>
            <a:r>
              <a:rPr b="1" i="1" lang="en"/>
              <a:t>a</a:t>
            </a:r>
            <a:r>
              <a:rPr b="1" baseline="-25000" i="1" lang="en"/>
              <a:t>1</a:t>
            </a:r>
            <a:r>
              <a:rPr b="1" i="1" lang="en"/>
              <a:t>f</a:t>
            </a:r>
            <a:r>
              <a:rPr b="1" baseline="-25000" i="1" lang="en"/>
              <a:t>1</a:t>
            </a:r>
            <a:r>
              <a:rPr b="1" lang="en"/>
              <a:t>(x, y) + </a:t>
            </a:r>
            <a:r>
              <a:rPr b="1" i="1" lang="en"/>
              <a:t>a</a:t>
            </a:r>
            <a:r>
              <a:rPr b="1" baseline="-25000" i="1" lang="en"/>
              <a:t>2</a:t>
            </a:r>
            <a:r>
              <a:rPr b="1" i="1" lang="en"/>
              <a:t>f</a:t>
            </a:r>
            <a:r>
              <a:rPr b="1" baseline="-25000" i="1" lang="en"/>
              <a:t>2</a:t>
            </a:r>
            <a:r>
              <a:rPr b="1" lang="en"/>
              <a:t>(x, y)] = </a:t>
            </a:r>
            <a:r>
              <a:rPr b="1" i="1" lang="en"/>
              <a:t>a</a:t>
            </a:r>
            <a:r>
              <a:rPr b="1" baseline="-25000" i="1" lang="en"/>
              <a:t>1</a:t>
            </a:r>
            <a:r>
              <a:rPr b="1" i="1" lang="en"/>
              <a:t>H </a:t>
            </a:r>
            <a:r>
              <a:rPr b="1" lang="en"/>
              <a:t>[</a:t>
            </a:r>
            <a:r>
              <a:rPr b="1" i="1" lang="en"/>
              <a:t>f</a:t>
            </a:r>
            <a:r>
              <a:rPr b="1" baseline="-25000" i="1" lang="en"/>
              <a:t>1</a:t>
            </a:r>
            <a:r>
              <a:rPr b="1" lang="en"/>
              <a:t>(x, y)] + </a:t>
            </a:r>
            <a:r>
              <a:rPr b="1" i="1" lang="en"/>
              <a:t>a</a:t>
            </a:r>
            <a:r>
              <a:rPr b="1" baseline="-25000" i="1" lang="en"/>
              <a:t>2</a:t>
            </a:r>
            <a:r>
              <a:rPr b="1" i="1" lang="en"/>
              <a:t>H </a:t>
            </a:r>
            <a:r>
              <a:rPr b="1" lang="en"/>
              <a:t>[</a:t>
            </a:r>
            <a:r>
              <a:rPr b="1" i="1" lang="en"/>
              <a:t>f</a:t>
            </a:r>
            <a:r>
              <a:rPr b="1" baseline="-25000" i="1" lang="en"/>
              <a:t>2</a:t>
            </a:r>
            <a:r>
              <a:rPr b="1" lang="en"/>
              <a:t>(x, y)]</a:t>
            </a:r>
            <a:endParaRPr b="1"/>
          </a:p>
          <a:p>
            <a:pPr indent="-342900" lvl="0" marL="457200" rtl="0" algn="l">
              <a:lnSpc>
                <a:spcPct val="115000"/>
              </a:lnSpc>
              <a:spcBef>
                <a:spcPts val="1200"/>
              </a:spcBef>
              <a:spcAft>
                <a:spcPts val="0"/>
              </a:spcAft>
              <a:buSzPts val="1800"/>
              <a:buAutoNum type="arabicPeriod"/>
            </a:pPr>
            <a:r>
              <a:rPr i="1" lang="en"/>
              <a:t>Additivity </a:t>
            </a:r>
            <a:r>
              <a:rPr lang="en"/>
              <a:t>property: output of a linear operation due to the sum of two inputs is the same as performing the operation on the inputs individually and then summing the results</a:t>
            </a:r>
            <a:endParaRPr/>
          </a:p>
          <a:p>
            <a:pPr indent="-342900" lvl="0" marL="457200" rtl="0" algn="l">
              <a:lnSpc>
                <a:spcPct val="115000"/>
              </a:lnSpc>
              <a:spcBef>
                <a:spcPts val="0"/>
              </a:spcBef>
              <a:spcAft>
                <a:spcPts val="0"/>
              </a:spcAft>
              <a:buSzPts val="1800"/>
              <a:buAutoNum type="arabicPeriod"/>
            </a:pPr>
            <a:r>
              <a:rPr i="1" lang="en"/>
              <a:t>Homogeneity </a:t>
            </a:r>
            <a:r>
              <a:rPr lang="en"/>
              <a:t>property: the output of a linear operation to a constant times an input is the same as the output of the operation due to the original input multiplied by that constant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Neighborhood operations	</a:t>
            </a:r>
            <a:endParaRPr/>
          </a:p>
        </p:txBody>
      </p:sp>
      <p:sp>
        <p:nvSpPr>
          <p:cNvPr id="109" name="Google Shape;109;p9"/>
          <p:cNvSpPr txBox="1"/>
          <p:nvPr>
            <p:ph idx="1" type="body"/>
          </p:nvPr>
        </p:nvSpPr>
        <p:spPr>
          <a:xfrm>
            <a:off x="311700" y="1152475"/>
            <a:ext cx="4666500" cy="34164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15000"/>
              </a:lnSpc>
              <a:spcBef>
                <a:spcPts val="0"/>
              </a:spcBef>
              <a:spcAft>
                <a:spcPts val="0"/>
              </a:spcAft>
              <a:buSzPts val="1800"/>
              <a:buNone/>
            </a:pPr>
            <a:r>
              <a:rPr lang="en"/>
              <a:t>S</a:t>
            </a:r>
            <a:r>
              <a:rPr baseline="-25000" lang="en"/>
              <a:t>xy</a:t>
            </a:r>
            <a:r>
              <a:rPr lang="en"/>
              <a:t> is the set of coordinates of a neighborhood centered on an arbitrary point (x, y) in an image f</a:t>
            </a:r>
            <a:endParaRPr/>
          </a:p>
          <a:p>
            <a:pPr indent="-342900" lvl="0" marL="457200" rtl="0" algn="l">
              <a:lnSpc>
                <a:spcPct val="115000"/>
              </a:lnSpc>
              <a:spcBef>
                <a:spcPts val="1200"/>
              </a:spcBef>
              <a:spcAft>
                <a:spcPts val="0"/>
              </a:spcAft>
              <a:buSzPts val="1800"/>
              <a:buChar char="●"/>
            </a:pPr>
            <a:r>
              <a:rPr i="1" lang="en"/>
              <a:t>Neighborhood processing</a:t>
            </a:r>
            <a:r>
              <a:rPr lang="en"/>
              <a:t> generates a corresponding pixel at the same coordinates in an output (processed) image, g, such that the value of that pixel is determined by a specified operation involving the pixels in the input image with coordinates in S</a:t>
            </a:r>
            <a:r>
              <a:rPr baseline="-25000" lang="en"/>
              <a:t>xy</a:t>
            </a:r>
            <a:endParaRPr/>
          </a:p>
        </p:txBody>
      </p:sp>
      <p:pic>
        <p:nvPicPr>
          <p:cNvPr id="110" name="Google Shape;110;p9"/>
          <p:cNvPicPr preferRelativeResize="0"/>
          <p:nvPr/>
        </p:nvPicPr>
        <p:blipFill rotWithShape="1">
          <a:blip r:embed="rId3">
            <a:alphaModFix/>
          </a:blip>
          <a:srcRect b="52554" l="0" r="0" t="0"/>
          <a:stretch/>
        </p:blipFill>
        <p:spPr>
          <a:xfrm>
            <a:off x="4978200" y="1874450"/>
            <a:ext cx="3854100" cy="1972463"/>
          </a:xfrm>
          <a:prstGeom prst="rect">
            <a:avLst/>
          </a:prstGeom>
          <a:noFill/>
          <a:ln>
            <a:noFill/>
          </a:ln>
        </p:spPr>
      </p:pic>
      <p:sp>
        <p:nvSpPr>
          <p:cNvPr id="111" name="Google Shape;111;p9"/>
          <p:cNvSpPr txBox="1"/>
          <p:nvPr/>
        </p:nvSpPr>
        <p:spPr>
          <a:xfrm>
            <a:off x="6820188" y="3846900"/>
            <a:ext cx="2012100" cy="6375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rgbClr val="000000"/>
              </a:buClr>
              <a:buSzPts val="800"/>
              <a:buFont typeface="Arial"/>
              <a:buNone/>
            </a:pPr>
            <a:r>
              <a:rPr b="0" i="0" lang="en" sz="800" u="none" cap="none" strike="noStrike">
                <a:solidFill>
                  <a:schemeClr val="dk2"/>
                </a:solidFill>
                <a:latin typeface="Arial"/>
                <a:ea typeface="Arial"/>
                <a:cs typeface="Arial"/>
                <a:sym typeface="Arial"/>
              </a:rPr>
              <a:t>Digital Image Processing, Third Edition, Rafael C. Gonzalez &amp; Richard E. Woods</a:t>
            </a:r>
            <a:endParaRPr b="0" i="0" sz="800" u="none" cap="none" strike="noStrike">
              <a:solidFill>
                <a:schemeClr val="dk2"/>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